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13"/>
  </p:notesMasterIdLst>
  <p:sldIdLst>
    <p:sldId id="256" r:id="rId2"/>
    <p:sldId id="281" r:id="rId3"/>
    <p:sldId id="257" r:id="rId4"/>
    <p:sldId id="283" r:id="rId5"/>
    <p:sldId id="267" r:id="rId6"/>
    <p:sldId id="268" r:id="rId7"/>
    <p:sldId id="269" r:id="rId8"/>
    <p:sldId id="270" r:id="rId9"/>
    <p:sldId id="271" r:id="rId10"/>
    <p:sldId id="259" r:id="rId11"/>
    <p:sldId id="260" r:id="rId12"/>
    <p:sldId id="333" r:id="rId13"/>
    <p:sldId id="261" r:id="rId14"/>
    <p:sldId id="279" r:id="rId15"/>
    <p:sldId id="334" r:id="rId16"/>
    <p:sldId id="336" r:id="rId17"/>
    <p:sldId id="262" r:id="rId18"/>
    <p:sldId id="344" r:id="rId19"/>
    <p:sldId id="335" r:id="rId20"/>
    <p:sldId id="263" r:id="rId21"/>
    <p:sldId id="264" r:id="rId22"/>
    <p:sldId id="265" r:id="rId23"/>
    <p:sldId id="266" r:id="rId24"/>
    <p:sldId id="272" r:id="rId25"/>
    <p:sldId id="273" r:id="rId26"/>
    <p:sldId id="275" r:id="rId27"/>
    <p:sldId id="276" r:id="rId28"/>
    <p:sldId id="345" r:id="rId29"/>
    <p:sldId id="356" r:id="rId30"/>
    <p:sldId id="277" r:id="rId31"/>
    <p:sldId id="278" r:id="rId32"/>
    <p:sldId id="337" r:id="rId33"/>
    <p:sldId id="324" r:id="rId34"/>
    <p:sldId id="392" r:id="rId35"/>
    <p:sldId id="280" r:id="rId36"/>
    <p:sldId id="342" r:id="rId37"/>
    <p:sldId id="347" r:id="rId38"/>
    <p:sldId id="282" r:id="rId39"/>
    <p:sldId id="287" r:id="rId40"/>
    <p:sldId id="338" r:id="rId41"/>
    <p:sldId id="284" r:id="rId42"/>
    <p:sldId id="288" r:id="rId43"/>
    <p:sldId id="339" r:id="rId44"/>
    <p:sldId id="285" r:id="rId45"/>
    <p:sldId id="289" r:id="rId46"/>
    <p:sldId id="340" r:id="rId47"/>
    <p:sldId id="286" r:id="rId48"/>
    <p:sldId id="316" r:id="rId49"/>
    <p:sldId id="358" r:id="rId50"/>
    <p:sldId id="346" r:id="rId51"/>
    <p:sldId id="291" r:id="rId52"/>
    <p:sldId id="293" r:id="rId53"/>
    <p:sldId id="297" r:id="rId54"/>
    <p:sldId id="298" r:id="rId55"/>
    <p:sldId id="294" r:id="rId56"/>
    <p:sldId id="299" r:id="rId57"/>
    <p:sldId id="357" r:id="rId58"/>
    <p:sldId id="388" r:id="rId59"/>
    <p:sldId id="389" r:id="rId60"/>
    <p:sldId id="313" r:id="rId61"/>
    <p:sldId id="300" r:id="rId62"/>
    <p:sldId id="301" r:id="rId63"/>
    <p:sldId id="359" r:id="rId64"/>
    <p:sldId id="312" r:id="rId65"/>
    <p:sldId id="303" r:id="rId66"/>
    <p:sldId id="304" r:id="rId67"/>
    <p:sldId id="305" r:id="rId68"/>
    <p:sldId id="307" r:id="rId69"/>
    <p:sldId id="310" r:id="rId70"/>
    <p:sldId id="322" r:id="rId71"/>
    <p:sldId id="311" r:id="rId72"/>
    <p:sldId id="360" r:id="rId73"/>
    <p:sldId id="323" r:id="rId74"/>
    <p:sldId id="321" r:id="rId75"/>
    <p:sldId id="325" r:id="rId76"/>
    <p:sldId id="326" r:id="rId77"/>
    <p:sldId id="343" r:id="rId78"/>
    <p:sldId id="390" r:id="rId79"/>
    <p:sldId id="391" r:id="rId80"/>
    <p:sldId id="348" r:id="rId81"/>
    <p:sldId id="361" r:id="rId82"/>
    <p:sldId id="362" r:id="rId83"/>
    <p:sldId id="375" r:id="rId84"/>
    <p:sldId id="363" r:id="rId85"/>
    <p:sldId id="376" r:id="rId86"/>
    <p:sldId id="378" r:id="rId87"/>
    <p:sldId id="379" r:id="rId88"/>
    <p:sldId id="380" r:id="rId89"/>
    <p:sldId id="332" r:id="rId90"/>
    <p:sldId id="354" r:id="rId91"/>
    <p:sldId id="355" r:id="rId92"/>
    <p:sldId id="365" r:id="rId93"/>
    <p:sldId id="364" r:id="rId94"/>
    <p:sldId id="366" r:id="rId95"/>
    <p:sldId id="367" r:id="rId96"/>
    <p:sldId id="370" r:id="rId97"/>
    <p:sldId id="374" r:id="rId98"/>
    <p:sldId id="368" r:id="rId99"/>
    <p:sldId id="369" r:id="rId100"/>
    <p:sldId id="373" r:id="rId101"/>
    <p:sldId id="372" r:id="rId102"/>
    <p:sldId id="371" r:id="rId103"/>
    <p:sldId id="381" r:id="rId104"/>
    <p:sldId id="382" r:id="rId105"/>
    <p:sldId id="384" r:id="rId106"/>
    <p:sldId id="383" r:id="rId107"/>
    <p:sldId id="387" r:id="rId108"/>
    <p:sldId id="385" r:id="rId109"/>
    <p:sldId id="386" r:id="rId110"/>
    <p:sldId id="393" r:id="rId111"/>
    <p:sldId id="395" r:id="rId11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OK 1" id="{22798F44-A559-4AEC-A227-71F966D71FE9}">
          <p14:sldIdLst>
            <p14:sldId id="256"/>
            <p14:sldId id="281"/>
            <p14:sldId id="257"/>
            <p14:sldId id="283"/>
            <p14:sldId id="267"/>
            <p14:sldId id="268"/>
            <p14:sldId id="269"/>
            <p14:sldId id="270"/>
            <p14:sldId id="271"/>
            <p14:sldId id="259"/>
            <p14:sldId id="260"/>
            <p14:sldId id="333"/>
            <p14:sldId id="261"/>
            <p14:sldId id="279"/>
            <p14:sldId id="334"/>
            <p14:sldId id="336"/>
            <p14:sldId id="262"/>
            <p14:sldId id="344"/>
            <p14:sldId id="335"/>
            <p14:sldId id="263"/>
            <p14:sldId id="264"/>
            <p14:sldId id="265"/>
            <p14:sldId id="266"/>
            <p14:sldId id="272"/>
            <p14:sldId id="273"/>
            <p14:sldId id="275"/>
            <p14:sldId id="276"/>
            <p14:sldId id="345"/>
            <p14:sldId id="356"/>
            <p14:sldId id="277"/>
            <p14:sldId id="278"/>
            <p14:sldId id="337"/>
            <p14:sldId id="324"/>
            <p14:sldId id="392"/>
          </p14:sldIdLst>
        </p14:section>
        <p14:section name="BLOK 2" id="{D5B6B3F7-3137-455B-9C52-8EFE32A72530}">
          <p14:sldIdLst>
            <p14:sldId id="280"/>
            <p14:sldId id="342"/>
            <p14:sldId id="347"/>
            <p14:sldId id="282"/>
            <p14:sldId id="287"/>
            <p14:sldId id="338"/>
            <p14:sldId id="284"/>
            <p14:sldId id="288"/>
            <p14:sldId id="339"/>
            <p14:sldId id="285"/>
            <p14:sldId id="289"/>
            <p14:sldId id="340"/>
            <p14:sldId id="286"/>
            <p14:sldId id="316"/>
            <p14:sldId id="358"/>
            <p14:sldId id="346"/>
            <p14:sldId id="291"/>
            <p14:sldId id="293"/>
            <p14:sldId id="297"/>
            <p14:sldId id="298"/>
            <p14:sldId id="294"/>
            <p14:sldId id="299"/>
            <p14:sldId id="357"/>
            <p14:sldId id="388"/>
            <p14:sldId id="389"/>
            <p14:sldId id="313"/>
            <p14:sldId id="300"/>
            <p14:sldId id="301"/>
            <p14:sldId id="359"/>
            <p14:sldId id="312"/>
            <p14:sldId id="303"/>
          </p14:sldIdLst>
        </p14:section>
        <p14:section name="BLOK 3" id="{5F20421C-9683-4279-88BB-65ED27F69780}">
          <p14:sldIdLst>
            <p14:sldId id="304"/>
            <p14:sldId id="305"/>
            <p14:sldId id="307"/>
            <p14:sldId id="310"/>
            <p14:sldId id="322"/>
            <p14:sldId id="311"/>
            <p14:sldId id="360"/>
            <p14:sldId id="323"/>
            <p14:sldId id="321"/>
            <p14:sldId id="325"/>
            <p14:sldId id="326"/>
            <p14:sldId id="343"/>
            <p14:sldId id="390"/>
            <p14:sldId id="391"/>
            <p14:sldId id="348"/>
            <p14:sldId id="361"/>
            <p14:sldId id="362"/>
            <p14:sldId id="375"/>
            <p14:sldId id="363"/>
            <p14:sldId id="376"/>
            <p14:sldId id="378"/>
            <p14:sldId id="379"/>
            <p14:sldId id="380"/>
            <p14:sldId id="332"/>
            <p14:sldId id="354"/>
            <p14:sldId id="355"/>
            <p14:sldId id="365"/>
            <p14:sldId id="364"/>
            <p14:sldId id="366"/>
            <p14:sldId id="367"/>
            <p14:sldId id="370"/>
            <p14:sldId id="374"/>
            <p14:sldId id="368"/>
            <p14:sldId id="369"/>
            <p14:sldId id="373"/>
            <p14:sldId id="372"/>
            <p14:sldId id="371"/>
            <p14:sldId id="381"/>
            <p14:sldId id="382"/>
            <p14:sldId id="384"/>
            <p14:sldId id="383"/>
            <p14:sldId id="387"/>
            <p14:sldId id="385"/>
            <p14:sldId id="386"/>
            <p14:sldId id="393"/>
            <p14:sldId id="3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CF1"/>
    <a:srgbClr val="C9492C"/>
    <a:srgbClr val="5F6475"/>
    <a:srgbClr val="FBFBFB"/>
    <a:srgbClr val="4C93B6"/>
    <a:srgbClr val="9CDEF6"/>
    <a:srgbClr val="3A8EC4"/>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2" autoAdjust="0"/>
    <p:restoredTop sz="76410" autoAdjust="0"/>
  </p:normalViewPr>
  <p:slideViewPr>
    <p:cSldViewPr snapToGrid="0">
      <p:cViewPr>
        <p:scale>
          <a:sx n="66" d="100"/>
          <a:sy n="66" d="100"/>
        </p:scale>
        <p:origin x="594" y="492"/>
      </p:cViewPr>
      <p:guideLst>
        <p:guide orient="horz" pos="2160"/>
        <p:guide pos="3840"/>
      </p:guideLst>
    </p:cSldViewPr>
  </p:slideViewPr>
  <p:outlineViewPr>
    <p:cViewPr>
      <p:scale>
        <a:sx n="33" d="100"/>
        <a:sy n="33" d="100"/>
      </p:scale>
      <p:origin x="0" y="-5496"/>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213382928"/>
        <c:axId val="44208848"/>
      </c:barChart>
      <c:catAx>
        <c:axId val="213382928"/>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44208848"/>
        <c:crosses val="autoZero"/>
        <c:auto val="1"/>
        <c:lblAlgn val="ctr"/>
        <c:lblOffset val="100"/>
        <c:noMultiLvlLbl val="0"/>
      </c:catAx>
      <c:valAx>
        <c:axId val="44208848"/>
        <c:scaling>
          <c:orientation val="minMax"/>
        </c:scaling>
        <c:delete val="1"/>
        <c:axPos val="t"/>
        <c:numFmt formatCode="0%" sourceLinked="1"/>
        <c:majorTickMark val="out"/>
        <c:minorTickMark val="none"/>
        <c:tickLblPos val="nextTo"/>
        <c:crossAx val="213382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23-10-2014</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dirty="0"/>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dirty="0"/>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20</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21</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22</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23</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25</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1200 met marge,</a:t>
            </a:r>
            <a:r>
              <a:rPr lang="nl-NL" baseline="0" dirty="0" smtClean="0"/>
              <a:t> Moderne schermen ondersteunen 1280x1024</a:t>
            </a:r>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38</a:t>
            </a:fld>
            <a:endParaRPr lang="nl-NL"/>
          </a:p>
        </p:txBody>
      </p:sp>
    </p:spTree>
    <p:extLst>
      <p:ext uri="{BB962C8B-B14F-4D97-AF65-F5344CB8AC3E}">
        <p14:creationId xmlns:p14="http://schemas.microsoft.com/office/powerpoint/2010/main" val="188067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42</a:t>
            </a:fld>
            <a:endParaRPr lang="nl-NL"/>
          </a:p>
        </p:txBody>
      </p:sp>
    </p:spTree>
    <p:extLst>
      <p:ext uri="{BB962C8B-B14F-4D97-AF65-F5344CB8AC3E}">
        <p14:creationId xmlns:p14="http://schemas.microsoft.com/office/powerpoint/2010/main" val="664440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45</a:t>
            </a:fld>
            <a:endParaRPr lang="nl-NL"/>
          </a:p>
        </p:txBody>
      </p:sp>
    </p:spTree>
    <p:extLst>
      <p:ext uri="{BB962C8B-B14F-4D97-AF65-F5344CB8AC3E}">
        <p14:creationId xmlns:p14="http://schemas.microsoft.com/office/powerpoint/2010/main" val="148221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47</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48</a:t>
            </a:fld>
            <a:endParaRPr lang="nl-NL"/>
          </a:p>
        </p:txBody>
      </p:sp>
    </p:spTree>
    <p:extLst>
      <p:ext uri="{BB962C8B-B14F-4D97-AF65-F5344CB8AC3E}">
        <p14:creationId xmlns:p14="http://schemas.microsoft.com/office/powerpoint/2010/main" val="2017130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56</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62</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slechte</a:t>
            </a:r>
            <a:r>
              <a:rPr lang="nl-NL" sz="1200" kern="1200" baseline="0" dirty="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68</a:t>
            </a:fld>
            <a:endParaRPr lang="nl-NL"/>
          </a:p>
        </p:txBody>
      </p:sp>
    </p:spTree>
    <p:extLst>
      <p:ext uri="{BB962C8B-B14F-4D97-AF65-F5344CB8AC3E}">
        <p14:creationId xmlns:p14="http://schemas.microsoft.com/office/powerpoint/2010/main" val="1989207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71</a:t>
            </a:fld>
            <a:endParaRPr lang="nl-NL"/>
          </a:p>
        </p:txBody>
      </p:sp>
    </p:spTree>
    <p:extLst>
      <p:ext uri="{BB962C8B-B14F-4D97-AF65-F5344CB8AC3E}">
        <p14:creationId xmlns:p14="http://schemas.microsoft.com/office/powerpoint/2010/main" val="241994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73</a:t>
            </a:fld>
            <a:endParaRPr lang="nl-NL"/>
          </a:p>
        </p:txBody>
      </p:sp>
    </p:spTree>
    <p:extLst>
      <p:ext uri="{BB962C8B-B14F-4D97-AF65-F5344CB8AC3E}">
        <p14:creationId xmlns:p14="http://schemas.microsoft.com/office/powerpoint/2010/main" val="55383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74</a:t>
            </a:fld>
            <a:endParaRPr lang="nl-NL"/>
          </a:p>
        </p:txBody>
      </p:sp>
    </p:spTree>
    <p:extLst>
      <p:ext uri="{BB962C8B-B14F-4D97-AF65-F5344CB8AC3E}">
        <p14:creationId xmlns:p14="http://schemas.microsoft.com/office/powerpoint/2010/main" val="3668310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77</a:t>
            </a:fld>
            <a:endParaRPr lang="nl-NL" dirty="0"/>
          </a:p>
        </p:txBody>
      </p:sp>
    </p:spTree>
    <p:extLst>
      <p:ext uri="{BB962C8B-B14F-4D97-AF65-F5344CB8AC3E}">
        <p14:creationId xmlns:p14="http://schemas.microsoft.com/office/powerpoint/2010/main" val="1996370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78</a:t>
            </a:fld>
            <a:endParaRPr lang="nl-NL" dirty="0"/>
          </a:p>
        </p:txBody>
      </p:sp>
    </p:spTree>
    <p:extLst>
      <p:ext uri="{BB962C8B-B14F-4D97-AF65-F5344CB8AC3E}">
        <p14:creationId xmlns:p14="http://schemas.microsoft.com/office/powerpoint/2010/main" val="4249950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80</a:t>
            </a:fld>
            <a:endParaRPr lang="nl-NL" dirty="0"/>
          </a:p>
        </p:txBody>
      </p:sp>
    </p:spTree>
    <p:extLst>
      <p:ext uri="{BB962C8B-B14F-4D97-AF65-F5344CB8AC3E}">
        <p14:creationId xmlns:p14="http://schemas.microsoft.com/office/powerpoint/2010/main" val="2070085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81</a:t>
            </a:fld>
            <a:endParaRPr lang="nl-NL"/>
          </a:p>
        </p:txBody>
      </p:sp>
    </p:spTree>
    <p:extLst>
      <p:ext uri="{BB962C8B-B14F-4D97-AF65-F5344CB8AC3E}">
        <p14:creationId xmlns:p14="http://schemas.microsoft.com/office/powerpoint/2010/main" val="347883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90</a:t>
            </a:fld>
            <a:endParaRPr lang="nl-NL"/>
          </a:p>
        </p:txBody>
      </p:sp>
    </p:spTree>
    <p:extLst>
      <p:ext uri="{BB962C8B-B14F-4D97-AF65-F5344CB8AC3E}">
        <p14:creationId xmlns:p14="http://schemas.microsoft.com/office/powerpoint/2010/main" val="3996564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91</a:t>
            </a:fld>
            <a:endParaRPr lang="nl-NL"/>
          </a:p>
        </p:txBody>
      </p:sp>
    </p:spTree>
    <p:extLst>
      <p:ext uri="{BB962C8B-B14F-4D97-AF65-F5344CB8AC3E}">
        <p14:creationId xmlns:p14="http://schemas.microsoft.com/office/powerpoint/2010/main" val="693421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96</a:t>
            </a:fld>
            <a:endParaRPr lang="nl-NL" dirty="0"/>
          </a:p>
        </p:txBody>
      </p:sp>
    </p:spTree>
    <p:extLst>
      <p:ext uri="{BB962C8B-B14F-4D97-AF65-F5344CB8AC3E}">
        <p14:creationId xmlns:p14="http://schemas.microsoft.com/office/powerpoint/2010/main" val="3742957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97</a:t>
            </a:fld>
            <a:endParaRPr lang="nl-NL" dirty="0"/>
          </a:p>
        </p:txBody>
      </p:sp>
    </p:spTree>
    <p:extLst>
      <p:ext uri="{BB962C8B-B14F-4D97-AF65-F5344CB8AC3E}">
        <p14:creationId xmlns:p14="http://schemas.microsoft.com/office/powerpoint/2010/main" val="3246245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99</a:t>
            </a:fld>
            <a:endParaRPr lang="nl-NL"/>
          </a:p>
        </p:txBody>
      </p:sp>
    </p:spTree>
    <p:extLst>
      <p:ext uri="{BB962C8B-B14F-4D97-AF65-F5344CB8AC3E}">
        <p14:creationId xmlns:p14="http://schemas.microsoft.com/office/powerpoint/2010/main" val="3113256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101</a:t>
            </a:fld>
            <a:endParaRPr lang="nl-NL"/>
          </a:p>
        </p:txBody>
      </p:sp>
    </p:spTree>
    <p:extLst>
      <p:ext uri="{BB962C8B-B14F-4D97-AF65-F5344CB8AC3E}">
        <p14:creationId xmlns:p14="http://schemas.microsoft.com/office/powerpoint/2010/main" val="1486953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107</a:t>
            </a:fld>
            <a:endParaRPr lang="nl-NL"/>
          </a:p>
        </p:txBody>
      </p:sp>
    </p:spTree>
    <p:extLst>
      <p:ext uri="{BB962C8B-B14F-4D97-AF65-F5344CB8AC3E}">
        <p14:creationId xmlns:p14="http://schemas.microsoft.com/office/powerpoint/2010/main" val="1200330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111</a:t>
            </a:fld>
            <a:endParaRPr lang="nl-NL" dirty="0"/>
          </a:p>
        </p:txBody>
      </p:sp>
    </p:spTree>
    <p:extLst>
      <p:ext uri="{BB962C8B-B14F-4D97-AF65-F5344CB8AC3E}">
        <p14:creationId xmlns:p14="http://schemas.microsoft.com/office/powerpoint/2010/main" val="1472975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Alleen titel">
    <p:spTree>
      <p:nvGrpSpPr>
        <p:cNvPr id="1" name=""/>
        <p:cNvGrpSpPr/>
        <p:nvPr/>
      </p:nvGrpSpPr>
      <p:grpSpPr>
        <a:xfrm>
          <a:off x="0" y="0"/>
          <a:ext cx="0" cy="0"/>
          <a:chOff x="0" y="0"/>
          <a:chExt cx="0" cy="0"/>
        </a:xfrm>
      </p:grpSpPr>
      <p:sp>
        <p:nvSpPr>
          <p:cNvPr id="3" name="Rechthoek 2"/>
          <p:cNvSpPr/>
          <p:nvPr userDrawn="1"/>
        </p:nvSpPr>
        <p:spPr>
          <a:xfrm>
            <a:off x="1464733" y="2760133"/>
            <a:ext cx="9465734" cy="1329267"/>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le 1"/>
          <p:cNvSpPr>
            <a:spLocks noGrp="1"/>
          </p:cNvSpPr>
          <p:nvPr>
            <p:ph type="title" hasCustomPrompt="1"/>
          </p:nvPr>
        </p:nvSpPr>
        <p:spPr>
          <a:xfrm>
            <a:off x="838200" y="2766219"/>
            <a:ext cx="10515600" cy="1325563"/>
          </a:xfrm>
        </p:spPr>
        <p:txBody>
          <a:bodyPr/>
          <a:lstStyle>
            <a:lvl1pPr algn="ctr">
              <a:defRPr>
                <a:solidFill>
                  <a:schemeClr val="bg1"/>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728010481"/>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lIns="0" anchor="b"/>
          <a:lstStyle>
            <a:lvl1pPr>
              <a:defRPr sz="3200">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bg1">
                    <a:lumMod val="50000"/>
                  </a:schemeClr>
                </a:solidFill>
              </a:defRPr>
            </a:lvl1pPr>
            <a:lvl2pPr>
              <a:defRPr sz="2800">
                <a:solidFill>
                  <a:schemeClr val="bg1">
                    <a:lumMod val="50000"/>
                  </a:schemeClr>
                </a:solidFill>
              </a:defRPr>
            </a:lvl2pPr>
            <a:lvl3pPr>
              <a:defRPr sz="2400">
                <a:solidFill>
                  <a:schemeClr val="bg1">
                    <a:lumMod val="50000"/>
                  </a:schemeClr>
                </a:solidFill>
              </a:defRPr>
            </a:lvl3pPr>
            <a:lvl4pPr>
              <a:defRPr sz="2000">
                <a:solidFill>
                  <a:schemeClr val="bg1">
                    <a:lumMod val="50000"/>
                  </a:schemeClr>
                </a:solidFill>
              </a:defRPr>
            </a:lvl4pPr>
            <a:lvl5pPr>
              <a:defRPr sz="2000">
                <a:solidFill>
                  <a:schemeClr val="bg1">
                    <a:lumMod val="50000"/>
                  </a:schemeClr>
                </a:solidFill>
              </a:defRPr>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1" y="1690688"/>
            <a:ext cx="10913532" cy="7372674"/>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0" name="Tijdelijke aanduiding voor tekst 9"/>
          <p:cNvSpPr>
            <a:spLocks noGrp="1"/>
          </p:cNvSpPr>
          <p:nvPr>
            <p:ph type="body" sz="quarter" idx="10" hasCustomPrompt="1"/>
          </p:nvPr>
        </p:nvSpPr>
        <p:spPr>
          <a:xfrm>
            <a:off x="934380" y="2262849"/>
            <a:ext cx="10351687" cy="4239552"/>
          </a:xfrm>
          <a:effectLst/>
        </p:spPr>
        <p:txBody>
          <a:bodyPr/>
          <a:lstStyle>
            <a:lvl1pPr algn="l">
              <a:defRPr sz="2800">
                <a:solidFill>
                  <a:schemeClr val="bg1"/>
                </a:solidFill>
                <a:effectLst>
                  <a:outerShdw blurRad="50800" dist="38100" dir="5400000" algn="t" rotWithShape="0">
                    <a:prstClr val="black">
                      <a:alpha val="40000"/>
                    </a:prstClr>
                  </a:outerShdw>
                </a:effectLst>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5608519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0"/>
                                  </p:stCondLst>
                                  <p:iterate type="lt">
                                    <p:tmAbs val="50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afterEffect">
                  <p:stCondLst>
                    <p:cond delay="2500"/>
                  </p:stCondLst>
                  <p:iterate type="lt">
                    <p:tmAbs val="50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r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solidFill>
                  <a:schemeClr val="bg1">
                    <a:lumMod val="50000"/>
                  </a:schemeClr>
                </a:solidFill>
              </a:defRPr>
            </a:lvl1pPr>
            <a:lvl2pPr marL="457200" indent="0">
              <a:buFontTx/>
              <a:buNone/>
              <a:defRPr>
                <a:solidFill>
                  <a:schemeClr val="bg1">
                    <a:lumMod val="50000"/>
                  </a:schemeClr>
                </a:solidFill>
              </a:defRPr>
            </a:lvl2pPr>
            <a:lvl3pPr marL="914400" indent="0">
              <a:buFontTx/>
              <a:buNone/>
              <a:defRPr>
                <a:solidFill>
                  <a:schemeClr val="bg1">
                    <a:lumMod val="50000"/>
                  </a:schemeClr>
                </a:solidFill>
              </a:defRPr>
            </a:lvl3pPr>
            <a:lvl4pPr marL="1371600" indent="0">
              <a:buFontTx/>
              <a:buNone/>
              <a:defRPr>
                <a:solidFill>
                  <a:schemeClr val="bg1">
                    <a:lumMod val="50000"/>
                  </a:schemeClr>
                </a:solidFill>
              </a:defRPr>
            </a:lvl4pPr>
            <a:lvl5pPr marL="1828800" indent="0">
              <a:buFontTx/>
              <a:buNone/>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lIns="0"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455912869"/>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2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913665113"/>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3388439"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3388439"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4386680"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4386680"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7" name="Text Placeholder 4"/>
          <p:cNvSpPr>
            <a:spLocks noGrp="1"/>
          </p:cNvSpPr>
          <p:nvPr>
            <p:ph type="body" sz="quarter" idx="10"/>
          </p:nvPr>
        </p:nvSpPr>
        <p:spPr>
          <a:xfrm>
            <a:off x="7950261"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8" name="Content Placeholder 5"/>
          <p:cNvSpPr>
            <a:spLocks noGrp="1"/>
          </p:cNvSpPr>
          <p:nvPr>
            <p:ph sz="quarter" idx="11"/>
          </p:nvPr>
        </p:nvSpPr>
        <p:spPr>
          <a:xfrm>
            <a:off x="7950261"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20189990"/>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12" r:id="rId6"/>
    <p:sldLayoutId id="2147483701" r:id="rId7"/>
    <p:sldLayoutId id="2147483713" r:id="rId8"/>
    <p:sldLayoutId id="2147483711" r:id="rId9"/>
    <p:sldLayoutId id="2147483702" r:id="rId10"/>
    <p:sldLayoutId id="2147483714" r:id="rId11"/>
    <p:sldLayoutId id="2147483707" r:id="rId12"/>
    <p:sldLayoutId id="2147483703" r:id="rId13"/>
    <p:sldLayoutId id="2147483706" r:id="rId14"/>
    <p:sldLayoutId id="2147483704" r:id="rId15"/>
    <p:sldLayoutId id="2147483708" r:id="rId16"/>
    <p:sldLayoutId id="2147483710" r:id="rId17"/>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lumMod val="50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lumMod val="50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hyperlink" Target="presentatie-bestanden/hide-columns/index.html" TargetMode="Externa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hyperlink" Target="presentatie-bestanden/push-pull/index.html" TargetMode="Externa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hyperlink" Target="presentatie-bestanden/offset/index.html"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3.jpg"/><Relationship Id="rId5" Type="http://schemas.openxmlformats.org/officeDocument/2006/relationships/image" Target="../media/image20.pn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4.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hyperlink" Target="presentatie-bestanden/nested-rows/index.html"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hyperlink" Target="presentatie-bestanden/tables/index.html" TargetMode="Externa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hyperlink" Target="presentatie-bestanden/stacked-table/index.html"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hyperlink" Target="presentatie-bestanden/images/index.html" TargetMode="Externa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3.jpg"/><Relationship Id="rId5" Type="http://schemas.openxmlformats.org/officeDocument/2006/relationships/image" Target="../media/image20.png"/><Relationship Id="rId4" Type="http://schemas.openxmlformats.org/officeDocument/2006/relationships/image" Target="../media/image2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hyperlink" Target="presentatie-bestanden/viewport-incorrect/index.html" TargetMode="External"/><Relationship Id="rId2" Type="http://schemas.openxmlformats.org/officeDocument/2006/relationships/hyperlink" Target="presentatie-bestanden/viewport-correct/index.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hyperlink" Target="presentatie-bestanden/navs/index.html"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hyperlink" Target="presentatie-bestanden/picture-element/index.html" TargetMode="Externa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hyperlink" Target="presentatie-bestanden/srcset/index.html" TargetMode="Externa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hyperlink" Target="presentatie-bestanden/bg-media-queries/index.html" TargetMode="Externa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hyperlink" Target="presentatie-bestanden/responsive-columns/index.html" TargetMode="Externa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3114675" y="2718997"/>
              <a:ext cx="59912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endParaRPr lang="nl-NL" dirty="0">
                <a:solidFill>
                  <a:srgbClr val="5F6475"/>
                </a:solidFill>
              </a:endParaRPr>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4867946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TONEN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.col-sm-12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5" name="Rechthoek 14"/>
          <p:cNvSpPr/>
          <p:nvPr/>
        </p:nvSpPr>
        <p:spPr>
          <a:xfrm>
            <a:off x="5209913"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p>
          <a:p>
            <a:pPr algn="ctr"/>
            <a:r>
              <a:rPr lang="nl-NL" dirty="0" smtClean="0">
                <a:solidFill>
                  <a:srgbClr val="5F6475"/>
                </a:solidFill>
              </a:rPr>
              <a:t> </a:t>
            </a:r>
            <a:r>
              <a:rPr lang="nl-NL" dirty="0">
                <a:solidFill>
                  <a:srgbClr val="5F6475"/>
                </a:solidFill>
              </a:rPr>
              <a:t>.</a:t>
            </a:r>
            <a:r>
              <a:rPr lang="nl-NL" dirty="0" err="1" smtClean="0">
                <a:solidFill>
                  <a:srgbClr val="5F6475"/>
                </a:solidFill>
              </a:rPr>
              <a:t>visible-xs</a:t>
            </a:r>
            <a:endParaRPr lang="nl-NL" dirty="0">
              <a:solidFill>
                <a:srgbClr val="5F6475"/>
              </a:solidFill>
            </a:endParaRPr>
          </a:p>
        </p:txBody>
      </p:sp>
      <p:sp>
        <p:nvSpPr>
          <p:cNvPr id="16" name="Rechthoek 15"/>
          <p:cNvSpPr/>
          <p:nvPr/>
        </p:nvSpPr>
        <p:spPr>
          <a:xfrm>
            <a:off x="5221202"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Rechthoek 16"/>
          <p:cNvSpPr/>
          <p:nvPr/>
        </p:nvSpPr>
        <p:spPr>
          <a:xfrm>
            <a:off x="6833785"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071560100"/>
      </p:ext>
    </p:extLst>
  </p:cSld>
  <p:clrMapOvr>
    <a:masterClrMapping/>
  </p:clrMapOvr>
  <p:transition spd="slow">
    <p:push/>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964312788"/>
      </p:ext>
    </p:extLst>
  </p:cSld>
  <p:clrMapOvr>
    <a:masterClrMapping/>
  </p:clrMapOvr>
  <p:transition spd="slow">
    <p:push/>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PUSH, PULL &amp; RESET COLUMNS</a:t>
            </a:r>
            <a:endParaRPr lang="nl-NL" dirty="0"/>
          </a:p>
        </p:txBody>
      </p:sp>
    </p:spTree>
    <p:extLst>
      <p:ext uri="{BB962C8B-B14F-4D97-AF65-F5344CB8AC3E}">
        <p14:creationId xmlns:p14="http://schemas.microsoft.com/office/powerpoint/2010/main" val="496268406"/>
      </p:ext>
    </p:extLst>
  </p:cSld>
  <p:clrMapOvr>
    <a:masterClrMapping/>
  </p:clrMapOvr>
  <p:transition spd="slow">
    <p:push/>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PUSH, PULL &amp; RESET COLUMNS</a:t>
            </a:r>
          </a:p>
        </p:txBody>
      </p:sp>
      <p:sp>
        <p:nvSpPr>
          <p:cNvPr id="4" name="Tijdelijke aanduiding voor inhoud 3"/>
          <p:cNvSpPr>
            <a:spLocks noGrp="1"/>
          </p:cNvSpPr>
          <p:nvPr>
            <p:ph idx="1"/>
          </p:nvPr>
        </p:nvSpPr>
        <p:spPr/>
        <p:txBody>
          <a:bodyPr/>
          <a:lstStyle/>
          <a:p>
            <a:r>
              <a:rPr lang="nl-NL" dirty="0" smtClean="0"/>
              <a:t>Positie</a:t>
            </a:r>
          </a:p>
          <a:p>
            <a:r>
              <a:rPr lang="nl-NL" dirty="0" err="1" smtClean="0"/>
              <a:t>Left</a:t>
            </a:r>
            <a:r>
              <a:rPr lang="nl-NL" dirty="0" smtClean="0"/>
              <a:t> / Right</a:t>
            </a:r>
          </a:p>
          <a:p>
            <a:r>
              <a:rPr lang="nl-NL" dirty="0" smtClean="0"/>
              <a:t>Procenten</a:t>
            </a:r>
          </a:p>
          <a:p>
            <a:r>
              <a:rPr lang="nl-NL" dirty="0" err="1" smtClean="0"/>
              <a:t>Relative</a:t>
            </a:r>
            <a:endParaRPr lang="nl-NL" dirty="0" smtClean="0"/>
          </a:p>
        </p:txBody>
      </p:sp>
    </p:spTree>
    <p:extLst>
      <p:ext uri="{BB962C8B-B14F-4D97-AF65-F5344CB8AC3E}">
        <p14:creationId xmlns:p14="http://schemas.microsoft.com/office/powerpoint/2010/main" val="583092724"/>
      </p:ext>
    </p:extLst>
  </p:cSld>
  <p:clrMapOvr>
    <a:masterClrMapping/>
  </p:clrMapOvr>
  <p:transition spd="slow">
    <p:push/>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PUSH &amp; </a:t>
            </a:r>
            <a:r>
              <a:rPr lang="nl-NL" dirty="0"/>
              <a:t>PULL</a:t>
            </a:r>
          </a:p>
        </p:txBody>
      </p:sp>
      <p:sp>
        <p:nvSpPr>
          <p:cNvPr id="5" name="Tijdelijke aanduiding voor tekst 4"/>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"col-sm-2 col-sm-push-4"</a:t>
            </a:r>
            <a:r>
              <a:rPr lang="en-US" sz="2400" dirty="0">
                <a:solidFill>
                  <a:srgbClr val="F92672"/>
                </a:solidFill>
              </a:rPr>
              <a:t>&gt;</a:t>
            </a:r>
            <a:r>
              <a:rPr lang="en-US" sz="2400" dirty="0">
                <a:solidFill>
                  <a:srgbClr val="F8F8F2"/>
                </a:solidFill>
              </a:rPr>
              <a:t>EERSTE</a:t>
            </a:r>
            <a:r>
              <a:rPr lang="en-US" sz="2400" dirty="0">
                <a:solidFill>
                  <a:srgbClr val="F92672"/>
                </a:solidFill>
              </a:rPr>
              <a:t>&lt;/div&gt;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"col-sm-4 col-sm-pull-2"</a:t>
            </a:r>
            <a:r>
              <a:rPr lang="en-US" sz="2400" dirty="0">
                <a:solidFill>
                  <a:srgbClr val="F92672"/>
                </a:solidFill>
              </a:rPr>
              <a:t>&gt;</a:t>
            </a:r>
            <a:r>
              <a:rPr lang="en-US" sz="2400" dirty="0">
                <a:solidFill>
                  <a:srgbClr val="F8F8F2"/>
                </a:solidFill>
              </a:rPr>
              <a:t>TWEEDE</a:t>
            </a:r>
            <a:r>
              <a:rPr lang="en-US" sz="2400" dirty="0">
                <a:solidFill>
                  <a:srgbClr val="F92672"/>
                </a:solidFill>
              </a:rPr>
              <a:t>&lt;/div&gt;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"col-sm-1 col-sm-push-5"</a:t>
            </a:r>
            <a:r>
              <a:rPr lang="en-US" sz="2400" dirty="0">
                <a:solidFill>
                  <a:srgbClr val="F92672"/>
                </a:solidFill>
              </a:rPr>
              <a:t>&gt;</a:t>
            </a:r>
            <a:r>
              <a:rPr lang="en-US" sz="2400" dirty="0">
                <a:solidFill>
                  <a:srgbClr val="F8F8F2"/>
                </a:solidFill>
              </a:rPr>
              <a:t>DERDE</a:t>
            </a:r>
            <a:r>
              <a:rPr lang="en-US" sz="2400" dirty="0">
                <a:solidFill>
                  <a:srgbClr val="F92672"/>
                </a:solidFill>
              </a:rPr>
              <a:t>&lt;/div&gt;</a:t>
            </a:r>
            <a:endParaRPr lang="en-US" sz="2400" dirty="0">
              <a:solidFill>
                <a:srgbClr val="F8F8F2"/>
              </a:solidFill>
            </a:endParaRPr>
          </a:p>
          <a:p>
            <a:r>
              <a:rPr lang="nl-NL" sz="2400" dirty="0">
                <a:solidFill>
                  <a:srgbClr val="F8F8F2"/>
                </a:solidFill>
              </a:rPr>
              <a:t>  </a:t>
            </a:r>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"col-sm-5 col-sm-pull-1"</a:t>
            </a:r>
            <a:r>
              <a:rPr lang="nl-NL" sz="2400" dirty="0">
                <a:solidFill>
                  <a:srgbClr val="F92672"/>
                </a:solidFill>
              </a:rPr>
              <a:t>&gt;</a:t>
            </a:r>
            <a:r>
              <a:rPr lang="nl-NL" sz="2400" dirty="0">
                <a:solidFill>
                  <a:srgbClr val="F8F8F2"/>
                </a:solidFill>
              </a:rPr>
              <a:t>VIERDE</a:t>
            </a:r>
            <a:r>
              <a:rPr lang="nl-NL" sz="2400" dirty="0">
                <a:solidFill>
                  <a:srgbClr val="F92672"/>
                </a:solidFill>
              </a:rPr>
              <a:t>&lt;/div&gt;</a:t>
            </a:r>
            <a:endParaRPr lang="nl-NL" sz="2400" dirty="0">
              <a:solidFill>
                <a:srgbClr val="F8F8F2"/>
              </a:solidFill>
            </a:endParaRPr>
          </a:p>
          <a:p>
            <a:r>
              <a:rPr lang="nl-NL" sz="2400" dirty="0">
                <a:solidFill>
                  <a:srgbClr val="F92672"/>
                </a:solidFill>
              </a:rPr>
              <a:t>&lt;/div</a:t>
            </a:r>
            <a:r>
              <a:rPr lang="nl-NL" sz="2400" dirty="0" smtClean="0">
                <a:solidFill>
                  <a:srgbClr val="F92672"/>
                </a:solidFill>
              </a:rPr>
              <a:t>&gt;</a:t>
            </a:r>
            <a:endParaRPr lang="nl-NL" sz="2400" dirty="0">
              <a:solidFill>
                <a:srgbClr val="F8F8F2"/>
              </a:solidFill>
            </a:endParaRPr>
          </a:p>
        </p:txBody>
      </p:sp>
    </p:spTree>
    <p:extLst>
      <p:ext uri="{BB962C8B-B14F-4D97-AF65-F5344CB8AC3E}">
        <p14:creationId xmlns:p14="http://schemas.microsoft.com/office/powerpoint/2010/main" val="3691112372"/>
      </p:ext>
    </p:extLst>
  </p:cSld>
  <p:clrMapOvr>
    <a:masterClrMapping/>
  </p:clrMapOvr>
  <p:transition spd="slow">
    <p:push/>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1416245318"/>
      </p:ext>
    </p:extLst>
  </p:cSld>
  <p:clrMapOvr>
    <a:masterClrMapping/>
  </p:clrMapOvr>
  <p:transition spd="slow">
    <p:push/>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p:cNvSpPr/>
          <p:nvPr/>
        </p:nvSpPr>
        <p:spPr>
          <a:xfrm>
            <a:off x="4809068" y="2715088"/>
            <a:ext cx="2602439" cy="990136"/>
          </a:xfrm>
          <a:prstGeom prst="rect">
            <a:avLst/>
          </a:prstGeom>
          <a:solidFill>
            <a:schemeClr val="accent6">
              <a:alpha val="40000"/>
            </a:schemeClr>
          </a:solidFill>
          <a:ln w="38100">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smtClean="0"/>
              <a:t>Offset</a:t>
            </a:r>
            <a:endParaRPr lang="nl-NL" dirty="0"/>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.col-xs-offset-0</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20" name="Rechthoek 19"/>
          <p:cNvSpPr/>
          <p:nvPr/>
        </p:nvSpPr>
        <p:spPr>
          <a:xfrm>
            <a:off x="7411507" y="2713263"/>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.col-offset-4</a:t>
            </a:r>
            <a:endParaRPr lang="nl-NL" dirty="0">
              <a:solidFill>
                <a:srgbClr val="5F6475"/>
              </a:solidFill>
            </a:endParaRPr>
          </a:p>
        </p:txBody>
      </p:sp>
      <p:sp>
        <p:nvSpPr>
          <p:cNvPr id="21" name="Rechthoek 20"/>
          <p:cNvSpPr/>
          <p:nvPr/>
        </p:nvSpPr>
        <p:spPr>
          <a:xfrm>
            <a:off x="7411507" y="2713263"/>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Rechthoek 21"/>
          <p:cNvSpPr/>
          <p:nvPr/>
        </p:nvSpPr>
        <p:spPr>
          <a:xfrm>
            <a:off x="8944822" y="2709355"/>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090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OFFSET</a:t>
            </a:r>
            <a:endParaRPr lang="nl-NL" dirty="0"/>
          </a:p>
        </p:txBody>
      </p:sp>
      <p:sp>
        <p:nvSpPr>
          <p:cNvPr id="4" name="Tijdelijke aanduiding voor tekst 3"/>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a:solidFill>
                  <a:srgbClr val="E6DB74"/>
                </a:solidFill>
              </a:rPr>
              <a:t>col-xs-offset-4 </a:t>
            </a:r>
            <a:r>
              <a:rPr lang="en-US" sz="2400" dirty="0" smtClean="0">
                <a:solidFill>
                  <a:srgbClr val="E6DB74"/>
                </a:solidFill>
              </a:rPr>
              <a:t>"</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nl-NL" sz="2400" dirty="0">
                <a:solidFill>
                  <a:srgbClr val="F92672"/>
                </a:solidFill>
              </a:rPr>
              <a:t>&lt;/div&gt;</a:t>
            </a:r>
            <a:endParaRPr lang="nl-NL" sz="2400" dirty="0">
              <a:solidFill>
                <a:srgbClr val="F8F8F2"/>
              </a:solidFill>
            </a:endParaRPr>
          </a:p>
          <a:p>
            <a:endParaRPr lang="nl-NL" sz="2400" dirty="0"/>
          </a:p>
        </p:txBody>
      </p:sp>
    </p:spTree>
    <p:extLst>
      <p:ext uri="{BB962C8B-B14F-4D97-AF65-F5344CB8AC3E}">
        <p14:creationId xmlns:p14="http://schemas.microsoft.com/office/powerpoint/2010/main" val="3080108260"/>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1469851995"/>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OPDRACHT 3 : MAAK DE WEBSITE VOLLEDIG RESPONSIVE</a:t>
            </a:r>
            <a:endParaRPr lang="nl-NL" dirty="0"/>
          </a:p>
        </p:txBody>
      </p:sp>
    </p:spTree>
    <p:extLst>
      <p:ext uri="{BB962C8B-B14F-4D97-AF65-F5344CB8AC3E}">
        <p14:creationId xmlns:p14="http://schemas.microsoft.com/office/powerpoint/2010/main" val="2799830910"/>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41075801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0"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rev="1"/>
      <p:bldP spid="8"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NATIVE APP</a:t>
            </a:r>
            <a:endParaRPr lang="nl-NL" dirty="0"/>
          </a:p>
        </p:txBody>
      </p:sp>
      <p:sp>
        <p:nvSpPr>
          <p:cNvPr id="6" name="Tijdelijke aanduiding voor inhoud 5"/>
          <p:cNvSpPr>
            <a:spLocks noGrp="1"/>
          </p:cNvSpPr>
          <p:nvPr>
            <p:ph sz="half" idx="1"/>
          </p:nvPr>
        </p:nvSpPr>
        <p:spPr/>
        <p:txBody>
          <a:bodyPr/>
          <a:lstStyle/>
          <a:p>
            <a:r>
              <a:rPr lang="nl-NL" dirty="0" smtClean="0"/>
              <a:t>Offline</a:t>
            </a:r>
          </a:p>
          <a:p>
            <a:r>
              <a:rPr lang="nl-NL" dirty="0" smtClean="0"/>
              <a:t>Push</a:t>
            </a:r>
          </a:p>
          <a:p>
            <a:r>
              <a:rPr lang="nl-NL" dirty="0" smtClean="0"/>
              <a:t>Device hardware</a:t>
            </a:r>
          </a:p>
          <a:p>
            <a:r>
              <a:rPr lang="nl-NL" dirty="0" smtClean="0"/>
              <a:t>Gebruikerservaring</a:t>
            </a:r>
            <a:endParaRPr lang="nl-NL" dirty="0"/>
          </a:p>
        </p:txBody>
      </p:sp>
      <p:sp>
        <p:nvSpPr>
          <p:cNvPr id="8" name="Tijdelijke aanduiding voor inhoud 7"/>
          <p:cNvSpPr>
            <a:spLocks noGrp="1"/>
          </p:cNvSpPr>
          <p:nvPr>
            <p:ph sz="half" idx="2"/>
          </p:nvPr>
        </p:nvSpPr>
        <p:spPr/>
        <p:txBody>
          <a:bodyPr/>
          <a:lstStyle/>
          <a:p>
            <a:r>
              <a:rPr lang="nl-NL" dirty="0" smtClean="0"/>
              <a:t>Download drempel</a:t>
            </a:r>
          </a:p>
          <a:p>
            <a:r>
              <a:rPr lang="nl-NL" dirty="0" smtClean="0"/>
              <a:t>Content indexering</a:t>
            </a:r>
          </a:p>
          <a:p>
            <a:r>
              <a:rPr lang="nl-NL" dirty="0" smtClean="0"/>
              <a:t>Ontwikkelkosten</a:t>
            </a:r>
          </a:p>
          <a:p>
            <a:r>
              <a:rPr lang="nl-NL" dirty="0" smtClean="0"/>
              <a:t>Meerdere codebases</a:t>
            </a:r>
            <a:endParaRPr lang="nl-NL" dirty="0"/>
          </a:p>
        </p:txBody>
      </p:sp>
    </p:spTree>
    <p:extLst>
      <p:ext uri="{BB962C8B-B14F-4D97-AF65-F5344CB8AC3E}">
        <p14:creationId xmlns:p14="http://schemas.microsoft.com/office/powerpoint/2010/main" val="3151864266"/>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sp>
        <p:nvSpPr>
          <p:cNvPr id="2" name="Titel 1"/>
          <p:cNvSpPr>
            <a:spLocks noGrp="1"/>
          </p:cNvSpPr>
          <p:nvPr>
            <p:ph type="title"/>
          </p:nvPr>
        </p:nvSpPr>
        <p:spPr/>
        <p:txBody>
          <a:bodyPr/>
          <a:lstStyle/>
          <a:p>
            <a:r>
              <a:rPr lang="nl-NL" dirty="0" smtClean="0"/>
              <a:t>EN EEN MOBIELE WEBSITE?</a:t>
            </a:r>
            <a:endParaRPr lang="nl-NL" dirty="0"/>
          </a:p>
        </p:txBody>
      </p:sp>
      <p:grpSp>
        <p:nvGrpSpPr>
          <p:cNvPr id="8" name="Groep 7"/>
          <p:cNvGrpSpPr/>
          <p:nvPr/>
        </p:nvGrpSpPr>
        <p:grpSpPr>
          <a:xfrm>
            <a:off x="4478215" y="3594100"/>
            <a:ext cx="3235570" cy="6858000"/>
            <a:chOff x="4478215" y="1917700"/>
            <a:chExt cx="3235570" cy="6858000"/>
          </a:xfrm>
        </p:grpSpPr>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7" name="Rechthoek 6"/>
            <p:cNvSpPr/>
            <p:nvPr/>
          </p:nvSpPr>
          <p:spPr>
            <a:xfrm>
              <a:off x="4724400" y="2895600"/>
              <a:ext cx="2781300" cy="4940300"/>
            </a:xfrm>
            <a:prstGeom prst="rect">
              <a:avLst/>
            </a:prstGeom>
            <a:blipFill dpi="0" rotWithShape="1">
              <a:blip r:embed="rId4">
                <a:alphaModFix amt="80000"/>
              </a:blip>
              <a:srcRect/>
              <a:tile tx="0" ty="0" sx="93000" sy="92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4.07407E-6 L 0 -0.23888 " pathEditMode="relative" rAng="0" ptsTypes="AA">
                                      <p:cBhvr>
                                        <p:cTn id="6" dur="2000" fill="hold"/>
                                        <p:tgtEl>
                                          <p:spTgt spid="8"/>
                                        </p:tgtEl>
                                        <p:attrNameLst>
                                          <p:attrName>ppt_x</p:attrName>
                                          <p:attrName>ppt_y</p:attrName>
                                        </p:attrNameLst>
                                      </p:cBhvr>
                                      <p:rCtr x="0" y="-1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3512639" y="2819399"/>
            <a:ext cx="5166723" cy="3277176"/>
            <a:chOff x="566686" y="2819399"/>
            <a:chExt cx="5166723" cy="3277176"/>
          </a:xfrm>
        </p:grpSpPr>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86" y="2819399"/>
              <a:ext cx="3592928" cy="2122541"/>
            </a:xfrm>
            <a:prstGeom prst="rect">
              <a:avLst/>
            </a:prstGeom>
          </p:spPr>
        </p:pic>
        <p:sp>
          <p:nvSpPr>
            <p:cNvPr id="10" name="Gelijkbenige driehoek 9"/>
            <p:cNvSpPr/>
            <p:nvPr/>
          </p:nvSpPr>
          <p:spPr>
            <a:xfrm rot="10800000">
              <a:off x="2227386"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524035" y="5511800"/>
              <a:ext cx="1678228"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Desktop</a:t>
              </a:r>
              <a:endParaRPr lang="nl-NL" b="1" dirty="0">
                <a:solidFill>
                  <a:srgbClr val="00B0F0"/>
                </a:solidFill>
              </a:endParaRPr>
            </a:p>
          </p:txBody>
        </p:sp>
        <p:sp>
          <p:nvSpPr>
            <p:cNvPr id="24" name="Tekstvak 23"/>
            <p:cNvSpPr txBox="1"/>
            <p:nvPr/>
          </p:nvSpPr>
          <p:spPr>
            <a:xfrm>
              <a:off x="3817885" y="5478806"/>
              <a:ext cx="1915524" cy="584775"/>
            </a:xfrm>
            <a:prstGeom prst="rect">
              <a:avLst/>
            </a:prstGeom>
            <a:noFill/>
          </p:spPr>
          <p:txBody>
            <a:bodyPr wrap="square" rtlCol="0">
              <a:spAutoFit/>
            </a:bodyPr>
            <a:lstStyle/>
            <a:p>
              <a:pPr algn="ctr"/>
              <a:r>
                <a:rPr lang="en-US" dirty="0" smtClean="0"/>
                <a:t>m.hetdomein.nl</a:t>
              </a:r>
            </a:p>
            <a:p>
              <a:pPr algn="ctr"/>
              <a:r>
                <a:rPr lang="en-US" sz="1400" b="1" dirty="0" err="1" smtClean="0">
                  <a:solidFill>
                    <a:srgbClr val="00B0F0"/>
                  </a:solidFill>
                </a:rPr>
                <a:t>mobiel</a:t>
              </a:r>
              <a:endParaRPr lang="nl-NL" b="1" dirty="0">
                <a:solidFill>
                  <a:srgbClr val="00B0F0"/>
                </a:solidFill>
              </a:endParaRPr>
            </a:p>
          </p:txBody>
        </p:sp>
      </p:grpSp>
      <p:grpSp>
        <p:nvGrpSpPr>
          <p:cNvPr id="12" name="Groep 11"/>
          <p:cNvGrpSpPr/>
          <p:nvPr/>
        </p:nvGrpSpPr>
        <p:grpSpPr>
          <a:xfrm>
            <a:off x="7359511" y="3390681"/>
            <a:ext cx="724177" cy="1534941"/>
            <a:chOff x="4478215" y="1917700"/>
            <a:chExt cx="3235570" cy="6858000"/>
          </a:xfrm>
        </p:grpSpPr>
        <p:pic>
          <p:nvPicPr>
            <p:cNvPr id="13" name="Afbeelding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14" name="Rechthoek 13"/>
            <p:cNvSpPr/>
            <p:nvPr/>
          </p:nvSpPr>
          <p:spPr>
            <a:xfrm>
              <a:off x="4724400" y="2895600"/>
              <a:ext cx="2781300" cy="4940300"/>
            </a:xfrm>
            <a:prstGeom prst="rect">
              <a:avLst/>
            </a:prstGeom>
            <a:blipFill dpi="0" rotWithShape="1">
              <a:blip r:embed="rId5">
                <a:alphaModFix amt="80000"/>
              </a:blip>
              <a:srcRect/>
              <a:tile tx="0" ty="0" sx="22000" sy="22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6" name="Afbeelding 15"/>
          <p:cNvPicPr>
            <a:picLocks noChangeAspect="1"/>
          </p:cNvPicPr>
          <p:nvPr/>
        </p:nvPicPr>
        <p:blipFill rotWithShape="1">
          <a:blip r:embed="rId6" cstate="print">
            <a:extLst>
              <a:ext uri="{28A0092B-C50C-407E-A947-70E740481C1C}">
                <a14:useLocalDpi xmlns:a14="http://schemas.microsoft.com/office/drawing/2010/main" val="0"/>
              </a:ext>
            </a:extLst>
          </a:blip>
          <a:srcRect l="14096" r="13784" b="50536"/>
          <a:stretch/>
        </p:blipFill>
        <p:spPr>
          <a:xfrm>
            <a:off x="3962400" y="2956689"/>
            <a:ext cx="2705100" cy="1691511"/>
          </a:xfrm>
          <a:prstGeom prst="rect">
            <a:avLst/>
          </a:prstGeom>
        </p:spPr>
      </p:pic>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MOBIELE WEBSITE</a:t>
            </a:r>
            <a:endParaRPr lang="nl-NL" dirty="0"/>
          </a:p>
        </p:txBody>
      </p:sp>
      <p:sp>
        <p:nvSpPr>
          <p:cNvPr id="6" name="Tijdelijke aanduiding voor inhoud 5"/>
          <p:cNvSpPr>
            <a:spLocks noGrp="1"/>
          </p:cNvSpPr>
          <p:nvPr>
            <p:ph sz="half" idx="1"/>
          </p:nvPr>
        </p:nvSpPr>
        <p:spPr/>
        <p:txBody>
          <a:bodyPr/>
          <a:lstStyle/>
          <a:p>
            <a:r>
              <a:rPr lang="nl-NL" dirty="0" smtClean="0"/>
              <a:t>Toegespitste content</a:t>
            </a:r>
          </a:p>
          <a:p>
            <a:r>
              <a:rPr lang="nl-NL" dirty="0" smtClean="0"/>
              <a:t>Toegespitst design</a:t>
            </a:r>
          </a:p>
          <a:p>
            <a:r>
              <a:rPr lang="nl-NL" dirty="0" smtClean="0"/>
              <a:t>Laadtijd</a:t>
            </a:r>
          </a:p>
        </p:txBody>
      </p:sp>
      <p:sp>
        <p:nvSpPr>
          <p:cNvPr id="8" name="Tijdelijke aanduiding voor inhoud 7"/>
          <p:cNvSpPr>
            <a:spLocks noGrp="1"/>
          </p:cNvSpPr>
          <p:nvPr>
            <p:ph sz="half" idx="2"/>
          </p:nvPr>
        </p:nvSpPr>
        <p:spPr/>
        <p:txBody>
          <a:bodyPr/>
          <a:lstStyle/>
          <a:p>
            <a:r>
              <a:rPr lang="nl-NL" dirty="0" smtClean="0"/>
              <a:t>Content indexering</a:t>
            </a:r>
          </a:p>
          <a:p>
            <a:r>
              <a:rPr lang="nl-NL" dirty="0" smtClean="0"/>
              <a:t>Meerdere codebases</a:t>
            </a:r>
          </a:p>
          <a:p>
            <a:r>
              <a:rPr lang="nl-NL" dirty="0" smtClean="0"/>
              <a:t>Ontwikkelkosten</a:t>
            </a:r>
          </a:p>
          <a:p>
            <a:r>
              <a:rPr lang="nl-NL" dirty="0"/>
              <a:t>Ontwikkeltijd</a:t>
            </a:r>
            <a:endParaRPr lang="nl-NL" dirty="0" smtClean="0"/>
          </a:p>
        </p:txBody>
      </p:sp>
    </p:spTree>
    <p:extLst>
      <p:ext uri="{BB962C8B-B14F-4D97-AF65-F5344CB8AC3E}">
        <p14:creationId xmlns:p14="http://schemas.microsoft.com/office/powerpoint/2010/main" val="178447299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RESPONSIVE DESIGN</a:t>
            </a:r>
            <a:endParaRPr lang="nl-NL" dirty="0"/>
          </a:p>
        </p:txBody>
      </p:sp>
    </p:spTree>
    <p:extLst>
      <p:ext uri="{BB962C8B-B14F-4D97-AF65-F5344CB8AC3E}">
        <p14:creationId xmlns:p14="http://schemas.microsoft.com/office/powerpoint/2010/main" val="2282847566"/>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7727156" y="0"/>
            <a:ext cx="648098" cy="3326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Gelijkbenige driehoek 21"/>
          <p:cNvSpPr/>
          <p:nvPr/>
        </p:nvSpPr>
        <p:spPr>
          <a:xfrm rot="5400000">
            <a:off x="7154390" y="3991166"/>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4778454" y="5478806"/>
            <a:ext cx="3341950"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Responsive design</a:t>
            </a:r>
            <a:endParaRPr lang="nl-NL" sz="1400" b="1" dirty="0">
              <a:solidFill>
                <a:srgbClr val="00B0F0"/>
              </a:solidFill>
            </a:endParaRPr>
          </a:p>
        </p:txBody>
      </p:sp>
      <p:grpSp>
        <p:nvGrpSpPr>
          <p:cNvPr id="2" name="Groep 1"/>
          <p:cNvGrpSpPr/>
          <p:nvPr/>
        </p:nvGrpSpPr>
        <p:grpSpPr>
          <a:xfrm>
            <a:off x="7697651" y="3326445"/>
            <a:ext cx="724177" cy="1534941"/>
            <a:chOff x="7697651" y="3326445"/>
            <a:chExt cx="724177" cy="1534941"/>
          </a:xfrm>
        </p:grpSpPr>
        <p:pic>
          <p:nvPicPr>
            <p:cNvPr id="15" name="Afbeelding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7651" y="3326445"/>
              <a:ext cx="724177" cy="1534941"/>
            </a:xfrm>
            <a:prstGeom prst="rect">
              <a:avLst/>
            </a:prstGeom>
          </p:spPr>
        </p:pic>
        <p:sp>
          <p:nvSpPr>
            <p:cNvPr id="17" name="Rechthoek 16"/>
            <p:cNvSpPr/>
            <p:nvPr/>
          </p:nvSpPr>
          <p:spPr>
            <a:xfrm>
              <a:off x="7752751" y="3545316"/>
              <a:ext cx="622503" cy="1105726"/>
            </a:xfrm>
            <a:prstGeom prst="rect">
              <a:avLst/>
            </a:prstGeom>
            <a:blipFill dpi="0" rotWithShape="1">
              <a:blip r:embed="rId4">
                <a:alphaModFix amt="96000"/>
              </a:blip>
              <a:srcRect/>
              <a:tile tx="0" ty="0" sx="15000" sy="15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1" name="Titel 1"/>
          <p:cNvSpPr>
            <a:spLocks noGrp="1"/>
          </p:cNvSpPr>
          <p:nvPr>
            <p:ph type="title"/>
          </p:nvPr>
        </p:nvSpPr>
        <p:spPr/>
        <p:txBody>
          <a:bodyPr>
            <a:normAutofit fontScale="90000"/>
          </a:bodyPr>
          <a:lstStyle/>
          <a:p>
            <a:r>
              <a:rPr lang="nl-NL" dirty="0" smtClean="0"/>
              <a:t>EEN CODEBASE </a:t>
            </a:r>
            <a:r>
              <a:rPr lang="nl-NL" dirty="0"/>
              <a:t>VOOR IEDER APPARAAT</a:t>
            </a:r>
          </a:p>
        </p:txBody>
      </p:sp>
      <p:grpSp>
        <p:nvGrpSpPr>
          <p:cNvPr id="4" name="Groep 3"/>
          <p:cNvGrpSpPr/>
          <p:nvPr/>
        </p:nvGrpSpPr>
        <p:grpSpPr>
          <a:xfrm>
            <a:off x="3707238" y="2799044"/>
            <a:ext cx="3592928" cy="2122541"/>
            <a:chOff x="3707238" y="2799044"/>
            <a:chExt cx="3592928" cy="2122541"/>
          </a:xfrm>
        </p:grpSpPr>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grpSp>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RESPONSIVE DESIGN</a:t>
            </a:r>
            <a:endParaRPr lang="nl-NL" dirty="0"/>
          </a:p>
        </p:txBody>
      </p:sp>
      <p:sp>
        <p:nvSpPr>
          <p:cNvPr id="6" name="Tijdelijke aanduiding voor inhoud 5"/>
          <p:cNvSpPr>
            <a:spLocks noGrp="1"/>
          </p:cNvSpPr>
          <p:nvPr>
            <p:ph sz="half" idx="1"/>
          </p:nvPr>
        </p:nvSpPr>
        <p:spPr/>
        <p:txBody>
          <a:bodyPr/>
          <a:lstStyle/>
          <a:p>
            <a:r>
              <a:rPr lang="nl-NL" dirty="0" smtClean="0"/>
              <a:t>Eén codebase</a:t>
            </a:r>
          </a:p>
          <a:p>
            <a:r>
              <a:rPr lang="nl-NL" dirty="0" smtClean="0"/>
              <a:t>Ontwikkeltijd</a:t>
            </a:r>
          </a:p>
          <a:p>
            <a:r>
              <a:rPr lang="nl-NL" dirty="0" smtClean="0"/>
              <a:t>Ontwikkelkosten</a:t>
            </a:r>
          </a:p>
          <a:p>
            <a:r>
              <a:rPr lang="nl-NL" dirty="0" smtClean="0"/>
              <a:t>Zoekmachines</a:t>
            </a:r>
          </a:p>
        </p:txBody>
      </p:sp>
      <p:sp>
        <p:nvSpPr>
          <p:cNvPr id="8" name="Tijdelijke aanduiding voor inhoud 7"/>
          <p:cNvSpPr>
            <a:spLocks noGrp="1"/>
          </p:cNvSpPr>
          <p:nvPr>
            <p:ph sz="half" idx="2"/>
          </p:nvPr>
        </p:nvSpPr>
        <p:spPr/>
        <p:txBody>
          <a:bodyPr/>
          <a:lstStyle/>
          <a:p>
            <a:r>
              <a:rPr lang="nl-NL" dirty="0" smtClean="0"/>
              <a:t>Laadtijd</a:t>
            </a:r>
          </a:p>
          <a:p>
            <a:r>
              <a:rPr lang="nl-NL" dirty="0" smtClean="0"/>
              <a:t>Data</a:t>
            </a:r>
          </a:p>
        </p:txBody>
      </p:sp>
    </p:spTree>
    <p:extLst>
      <p:ext uri="{BB962C8B-B14F-4D97-AF65-F5344CB8AC3E}">
        <p14:creationId xmlns:p14="http://schemas.microsoft.com/office/powerpoint/2010/main" val="251726004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smtClean="0"/>
              <a:t>WANNEER WAT KIEZEN?</a:t>
            </a:r>
            <a:endParaRPr lang="nl-NL" dirty="0"/>
          </a:p>
        </p:txBody>
      </p:sp>
      <p:sp>
        <p:nvSpPr>
          <p:cNvPr id="7" name="Tijdelijke aanduiding voor tekst 6"/>
          <p:cNvSpPr>
            <a:spLocks noGrp="1"/>
          </p:cNvSpPr>
          <p:nvPr>
            <p:ph type="body" idx="1"/>
          </p:nvPr>
        </p:nvSpPr>
        <p:spPr/>
        <p:txBody>
          <a:bodyPr>
            <a:normAutofit/>
          </a:bodyPr>
          <a:lstStyle/>
          <a:p>
            <a:r>
              <a:rPr lang="nl-NL" dirty="0"/>
              <a:t>Native </a:t>
            </a:r>
            <a:r>
              <a:rPr lang="nl-NL" dirty="0" err="1" smtClean="0"/>
              <a:t>app</a:t>
            </a:r>
            <a:endParaRPr lang="nl-NL" dirty="0"/>
          </a:p>
        </p:txBody>
      </p:sp>
      <p:sp>
        <p:nvSpPr>
          <p:cNvPr id="4" name="Tijdelijke aanduiding voor inhoud 3"/>
          <p:cNvSpPr>
            <a:spLocks noGrp="1"/>
          </p:cNvSpPr>
          <p:nvPr>
            <p:ph sz="half" idx="2"/>
          </p:nvPr>
        </p:nvSpPr>
        <p:spPr/>
        <p:txBody>
          <a:bodyPr/>
          <a:lstStyle/>
          <a:p>
            <a:r>
              <a:rPr lang="nl-NL" dirty="0" smtClean="0"/>
              <a:t>Hoog budget</a:t>
            </a:r>
          </a:p>
          <a:p>
            <a:r>
              <a:rPr lang="nl-NL" dirty="0" smtClean="0"/>
              <a:t>Bestaande site</a:t>
            </a:r>
          </a:p>
          <a:p>
            <a:r>
              <a:rPr lang="nl-NL" dirty="0" smtClean="0"/>
              <a:t>Offline</a:t>
            </a:r>
          </a:p>
          <a:p>
            <a:r>
              <a:rPr lang="nl-NL" dirty="0" smtClean="0"/>
              <a:t>Device hardware</a:t>
            </a:r>
          </a:p>
          <a:p>
            <a:r>
              <a:rPr lang="nl-NL" dirty="0" smtClean="0"/>
              <a:t>Gebruikerservaring</a:t>
            </a:r>
            <a:endParaRPr lang="nl-NL" dirty="0"/>
          </a:p>
        </p:txBody>
      </p:sp>
      <p:sp>
        <p:nvSpPr>
          <p:cNvPr id="8" name="Tijdelijke aanduiding voor tekst 7"/>
          <p:cNvSpPr>
            <a:spLocks noGrp="1"/>
          </p:cNvSpPr>
          <p:nvPr>
            <p:ph type="body" sz="quarter" idx="3"/>
          </p:nvPr>
        </p:nvSpPr>
        <p:spPr/>
        <p:txBody>
          <a:bodyPr/>
          <a:lstStyle/>
          <a:p>
            <a:r>
              <a:rPr lang="nl-NL" dirty="0"/>
              <a:t>Mobiele </a:t>
            </a:r>
            <a:r>
              <a:rPr lang="nl-NL" dirty="0" smtClean="0"/>
              <a:t>website</a:t>
            </a:r>
            <a:endParaRPr lang="nl-NL" dirty="0"/>
          </a:p>
        </p:txBody>
      </p:sp>
      <p:sp>
        <p:nvSpPr>
          <p:cNvPr id="9" name="Tijdelijke aanduiding voor inhoud 8"/>
          <p:cNvSpPr>
            <a:spLocks noGrp="1"/>
          </p:cNvSpPr>
          <p:nvPr>
            <p:ph sz="quarter" idx="4"/>
          </p:nvPr>
        </p:nvSpPr>
        <p:spPr/>
        <p:txBody>
          <a:bodyPr/>
          <a:lstStyle/>
          <a:p>
            <a:r>
              <a:rPr lang="nl-NL" dirty="0" smtClean="0"/>
              <a:t>Hoog budget</a:t>
            </a:r>
          </a:p>
          <a:p>
            <a:r>
              <a:rPr lang="nl-NL" dirty="0" smtClean="0"/>
              <a:t>Bestaande site</a:t>
            </a:r>
          </a:p>
          <a:p>
            <a:r>
              <a:rPr lang="nl-NL" dirty="0" smtClean="0"/>
              <a:t>Design</a:t>
            </a:r>
          </a:p>
        </p:txBody>
      </p:sp>
      <p:sp>
        <p:nvSpPr>
          <p:cNvPr id="10" name="Tijdelijke aanduiding voor tekst 9"/>
          <p:cNvSpPr>
            <a:spLocks noGrp="1"/>
          </p:cNvSpPr>
          <p:nvPr>
            <p:ph type="body" sz="quarter" idx="10"/>
          </p:nvPr>
        </p:nvSpPr>
        <p:spPr/>
        <p:txBody>
          <a:bodyPr>
            <a:normAutofit/>
          </a:bodyPr>
          <a:lstStyle/>
          <a:p>
            <a:r>
              <a:rPr lang="nl-NL" dirty="0"/>
              <a:t>Responsive website</a:t>
            </a:r>
          </a:p>
        </p:txBody>
      </p:sp>
      <p:sp>
        <p:nvSpPr>
          <p:cNvPr id="11" name="Tijdelijke aanduiding voor inhoud 10"/>
          <p:cNvSpPr>
            <a:spLocks noGrp="1"/>
          </p:cNvSpPr>
          <p:nvPr>
            <p:ph sz="quarter" idx="11"/>
          </p:nvPr>
        </p:nvSpPr>
        <p:spPr/>
        <p:txBody>
          <a:bodyPr/>
          <a:lstStyle/>
          <a:p>
            <a:r>
              <a:rPr lang="nl-NL" dirty="0" smtClean="0"/>
              <a:t>Strak budget</a:t>
            </a:r>
          </a:p>
          <a:p>
            <a:r>
              <a:rPr lang="nl-NL" dirty="0" smtClean="0"/>
              <a:t>Nieuw / </a:t>
            </a:r>
            <a:r>
              <a:rPr lang="nl-NL" dirty="0" err="1" smtClean="0"/>
              <a:t>Redesign</a:t>
            </a:r>
            <a:endParaRPr lang="nl-NL" dirty="0" smtClean="0"/>
          </a:p>
          <a:p>
            <a:r>
              <a:rPr lang="nl-NL" dirty="0" smtClean="0"/>
              <a:t>Content</a:t>
            </a:r>
          </a:p>
          <a:p>
            <a:r>
              <a:rPr lang="nl-NL" dirty="0" smtClean="0"/>
              <a:t>1 Codebase</a:t>
            </a:r>
          </a:p>
        </p:txBody>
      </p:sp>
    </p:spTree>
    <p:extLst>
      <p:ext uri="{BB962C8B-B14F-4D97-AF65-F5344CB8AC3E}">
        <p14:creationId xmlns:p14="http://schemas.microsoft.com/office/powerpoint/2010/main" val="1481973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WIE WE ZIJN</a:t>
            </a:r>
            <a:endParaRPr lang="nl-NL" dirty="0"/>
          </a:p>
        </p:txBody>
      </p:sp>
      <p:sp>
        <p:nvSpPr>
          <p:cNvPr id="5" name="Tijdelijke aanduiding voor tekst 4"/>
          <p:cNvSpPr>
            <a:spLocks noGrp="1"/>
          </p:cNvSpPr>
          <p:nvPr>
            <p:ph type="body" idx="1"/>
          </p:nvPr>
        </p:nvSpPr>
        <p:spPr/>
        <p:txBody>
          <a:bodyPr/>
          <a:lstStyle/>
          <a:p>
            <a:r>
              <a:rPr lang="nl-NL" dirty="0" err="1" smtClean="0"/>
              <a:t>Egor</a:t>
            </a:r>
            <a:r>
              <a:rPr lang="nl-NL" dirty="0" smtClean="0"/>
              <a:t> Kloos - </a:t>
            </a:r>
            <a:r>
              <a:rPr lang="nl-NL" sz="2000" dirty="0" smtClean="0"/>
              <a:t>ANWB</a:t>
            </a:r>
          </a:p>
          <a:p>
            <a:r>
              <a:rPr lang="nl-NL" dirty="0" smtClean="0"/>
              <a:t>Jarno van Rhijn </a:t>
            </a:r>
            <a:r>
              <a:rPr lang="nl-NL" sz="2000" dirty="0" smtClean="0"/>
              <a:t>- 42</a:t>
            </a:r>
            <a:endParaRPr lang="nl-NL" sz="2000" dirty="0"/>
          </a:p>
        </p:txBody>
      </p:sp>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cstate="print">
            <a:extLst>
              <a:ext uri="{28A0092B-C50C-407E-A947-70E740481C1C}">
                <a14:useLocalDpi xmlns:a14="http://schemas.microsoft.com/office/drawing/2010/main" val="0"/>
              </a:ext>
            </a:extLst>
          </a:blip>
          <a:srcRect l="12147" r="10801" b="43388"/>
          <a:stretch/>
        </p:blipFill>
        <p:spPr>
          <a:xfrm>
            <a:off x="3322319" y="1889761"/>
            <a:ext cx="4671061" cy="2916156"/>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6" cstate="print">
            <a:extLst>
              <a:ext uri="{28A0092B-C50C-407E-A947-70E740481C1C}">
                <a14:useLocalDpi xmlns:a14="http://schemas.microsoft.com/office/drawing/2010/main" val="0"/>
              </a:ext>
            </a:extLst>
          </a:blip>
          <a:srcRect b="24717"/>
          <a:stretch/>
        </p:blipFill>
        <p:spPr>
          <a:xfrm>
            <a:off x="7920038" y="3183197"/>
            <a:ext cx="1004887" cy="1693604"/>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a:extLst>
              <a:ext uri="{28A0092B-C50C-407E-A947-70E740481C1C}">
                <a14:useLocalDpi xmlns:a14="http://schemas.microsoft.com/office/drawing/2010/main" val="0"/>
              </a:ext>
            </a:extLst>
          </a:blip>
          <a:srcRect l="3696" t="3569" r="24816" b="7495"/>
          <a:stretch/>
        </p:blipFill>
        <p:spPr>
          <a:xfrm>
            <a:off x="3322628" y="1895195"/>
            <a:ext cx="4670752" cy="2905405"/>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1" name="Afbeelding 10"/>
          <p:cNvPicPr>
            <a:picLocks noChangeAspect="1"/>
          </p:cNvPicPr>
          <p:nvPr/>
        </p:nvPicPr>
        <p:blipFill rotWithShape="1">
          <a:blip r:embed="rId5">
            <a:extLst>
              <a:ext uri="{28A0092B-C50C-407E-A947-70E740481C1C}">
                <a14:useLocalDpi xmlns:a14="http://schemas.microsoft.com/office/drawing/2010/main" val="0"/>
              </a:ext>
            </a:extLst>
          </a:blip>
          <a:srcRect l="77720" t="3604" r="3137" b="31596"/>
          <a:stretch/>
        </p:blipFill>
        <p:spPr>
          <a:xfrm>
            <a:off x="7940040" y="3194707"/>
            <a:ext cx="989368" cy="1674473"/>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hthoek 1"/>
          <p:cNvSpPr/>
          <p:nvPr/>
        </p:nvSpPr>
        <p:spPr>
          <a:xfrm>
            <a:off x="5467413" y="2415075"/>
            <a:ext cx="5323731" cy="33022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12</a:t>
            </a:r>
            <a:endParaRPr lang="nl-NL" dirty="0"/>
          </a:p>
        </p:txBody>
      </p:sp>
      <p:sp>
        <p:nvSpPr>
          <p:cNvPr id="24" name="Rechthoek 23"/>
          <p:cNvSpPr/>
          <p:nvPr/>
        </p:nvSpPr>
        <p:spPr>
          <a:xfrm>
            <a:off x="5467413" y="2879304"/>
            <a:ext cx="3506905" cy="121765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8</a:t>
            </a:r>
          </a:p>
        </p:txBody>
      </p:sp>
      <p:sp>
        <p:nvSpPr>
          <p:cNvPr id="25" name="Rechthoek 24"/>
          <p:cNvSpPr/>
          <p:nvPr/>
        </p:nvSpPr>
        <p:spPr>
          <a:xfrm>
            <a:off x="9096485" y="2887912"/>
            <a:ext cx="1694660" cy="120279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6" name="Rechthoek 25"/>
          <p:cNvSpPr/>
          <p:nvPr/>
        </p:nvSpPr>
        <p:spPr>
          <a:xfrm>
            <a:off x="6363873" y="4244531"/>
            <a:ext cx="3506905" cy="783258"/>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8</a:t>
            </a:r>
            <a:endParaRPr lang="nl-NL" dirty="0"/>
          </a:p>
        </p:txBody>
      </p:sp>
      <p:sp>
        <p:nvSpPr>
          <p:cNvPr id="4" name="Rechthoek 3"/>
          <p:cNvSpPr/>
          <p:nvPr/>
        </p:nvSpPr>
        <p:spPr>
          <a:xfrm>
            <a:off x="5464793" y="5156831"/>
            <a:ext cx="1683106" cy="780215"/>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7" name="Rechthoek 26"/>
          <p:cNvSpPr/>
          <p:nvPr/>
        </p:nvSpPr>
        <p:spPr>
          <a:xfrm>
            <a:off x="10039227" y="4241755"/>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28" name="Rechthoek 27"/>
          <p:cNvSpPr/>
          <p:nvPr/>
        </p:nvSpPr>
        <p:spPr>
          <a:xfrm>
            <a:off x="5467381" y="4240117"/>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30" name="Rechthoek 29"/>
          <p:cNvSpPr/>
          <p:nvPr/>
        </p:nvSpPr>
        <p:spPr>
          <a:xfrm>
            <a:off x="7285225" y="5153788"/>
            <a:ext cx="1683106" cy="78070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31" name="Rechthoek 30"/>
          <p:cNvSpPr/>
          <p:nvPr/>
        </p:nvSpPr>
        <p:spPr>
          <a:xfrm>
            <a:off x="9105983" y="5153787"/>
            <a:ext cx="1683106" cy="776357"/>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9" name="Rechthoek 28"/>
          <p:cNvSpPr/>
          <p:nvPr/>
        </p:nvSpPr>
        <p:spPr>
          <a:xfrm>
            <a:off x="5465000" y="2356131"/>
            <a:ext cx="5323731" cy="3567112"/>
          </a:xfrm>
          <a:prstGeom prst="rect">
            <a:avLst/>
          </a:prstGeom>
          <a:blipFill dpi="0" rotWithShape="1">
            <a:blip r:embed="rId6">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hthoek 31"/>
          <p:cNvSpPr/>
          <p:nvPr/>
        </p:nvSpPr>
        <p:spPr>
          <a:xfrm>
            <a:off x="5466408" y="2360074"/>
            <a:ext cx="5323731" cy="3567112"/>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35"/>
                                        </p:tgtEl>
                                      </p:cBhvr>
                                    </p:animEffect>
                                    <p:set>
                                      <p:cBhvr>
                                        <p:cTn id="92" dur="1" fill="hold">
                                          <p:stCondLst>
                                            <p:cond delay="499"/>
                                          </p:stCondLst>
                                        </p:cTn>
                                        <p:tgtEl>
                                          <p:spTgt spid="35"/>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par>
                          <p:cTn id="101" fill="hold">
                            <p:stCondLst>
                              <p:cond delay="1500"/>
                            </p:stCondLst>
                            <p:childTnLst>
                              <p:par>
                                <p:cTn id="102" presetID="10" presetClass="entr" presetSubtype="0"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fade">
                                      <p:cBhvr>
                                        <p:cTn id="104" dur="500"/>
                                        <p:tgtEl>
                                          <p:spTgt spid="25"/>
                                        </p:tgtEl>
                                      </p:cBhvr>
                                    </p:animEffect>
                                  </p:childTnLst>
                                </p:cTn>
                              </p:par>
                            </p:childTnLst>
                          </p:cTn>
                        </p:par>
                        <p:par>
                          <p:cTn id="105" fill="hold">
                            <p:stCondLst>
                              <p:cond delay="2000"/>
                            </p:stCondLst>
                            <p:childTnLst>
                              <p:par>
                                <p:cTn id="106" presetID="10"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25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fade">
                                      <p:cBhvr>
                                        <p:cTn id="120" dur="500"/>
                                        <p:tgtEl>
                                          <p:spTgt spid="4"/>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500"/>
                                        <p:tgtEl>
                                          <p:spTgt spid="2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P spid="2" grpId="0" animBg="1"/>
      <p:bldP spid="24" grpId="0" animBg="1"/>
      <p:bldP spid="25" grpId="0" animBg="1"/>
      <p:bldP spid="26" grpId="0" animBg="1"/>
      <p:bldP spid="4" grpId="0" animBg="1"/>
      <p:bldP spid="27" grpId="0" animBg="1"/>
      <p:bldP spid="28" grpId="0" animBg="1"/>
      <p:bldP spid="30" grpId="0" animBg="1"/>
      <p:bldP spid="31" grpId="0" animBg="1"/>
      <p:bldP spid="29"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ZELF EEN GRID MAKEN?</a:t>
            </a:r>
          </a:p>
        </p:txBody>
      </p:sp>
      <p:sp>
        <p:nvSpPr>
          <p:cNvPr id="3" name="Tijdelijke aanduiding voor inhoud 2"/>
          <p:cNvSpPr>
            <a:spLocks noGrp="1"/>
          </p:cNvSpPr>
          <p:nvPr>
            <p:ph idx="1"/>
          </p:nvPr>
        </p:nvSpPr>
        <p:spPr/>
        <p:txBody>
          <a:bodyPr/>
          <a:lstStyle/>
          <a:p>
            <a:r>
              <a:rPr lang="nl-NL" dirty="0" smtClean="0"/>
              <a:t>Tijdrovend</a:t>
            </a:r>
          </a:p>
          <a:p>
            <a:r>
              <a:rPr lang="nl-NL" dirty="0" smtClean="0"/>
              <a:t>Afspraken</a:t>
            </a:r>
          </a:p>
          <a:p>
            <a:r>
              <a:rPr lang="nl-NL" dirty="0" smtClean="0"/>
              <a:t>CSS </a:t>
            </a:r>
            <a:r>
              <a:rPr lang="nl-NL" dirty="0" err="1" smtClean="0"/>
              <a:t>hacks</a:t>
            </a:r>
            <a:endParaRPr lang="nl-NL" dirty="0" smtClean="0"/>
          </a:p>
          <a:p>
            <a:r>
              <a:rPr lang="nl-NL" dirty="0" err="1" smtClean="0"/>
              <a:t>Edge</a:t>
            </a:r>
            <a:r>
              <a:rPr lang="nl-NL" dirty="0" smtClean="0"/>
              <a:t> cases</a:t>
            </a:r>
          </a:p>
          <a:p>
            <a:r>
              <a:rPr lang="nl-NL" dirty="0" err="1" smtClean="0"/>
              <a:t>Testing</a:t>
            </a:r>
            <a:endParaRPr lang="nl-NL" dirty="0"/>
          </a:p>
        </p:txBody>
      </p:sp>
    </p:spTree>
    <p:extLst>
      <p:ext uri="{BB962C8B-B14F-4D97-AF65-F5344CB8AC3E}">
        <p14:creationId xmlns:p14="http://schemas.microsoft.com/office/powerpoint/2010/main" val="976353113"/>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OVERWEGINGEN</a:t>
            </a:r>
            <a:endParaRPr lang="nl-NL" dirty="0"/>
          </a:p>
        </p:txBody>
      </p:sp>
      <p:graphicFrame>
        <p:nvGraphicFramePr>
          <p:cNvPr id="12" name="Tabel 11"/>
          <p:cNvGraphicFramePr>
            <a:graphicFrameLocks noGrp="1"/>
          </p:cNvGraphicFramePr>
          <p:nvPr>
            <p:extLst>
              <p:ext uri="{D42A27DB-BD31-4B8C-83A1-F6EECF244321}">
                <p14:modId xmlns:p14="http://schemas.microsoft.com/office/powerpoint/2010/main" val="2186904283"/>
              </p:ext>
            </p:extLst>
          </p:nvPr>
        </p:nvGraphicFramePr>
        <p:xfrm>
          <a:off x="936975" y="2167466"/>
          <a:ext cx="10416824" cy="3544712"/>
        </p:xfrm>
        <a:graphic>
          <a:graphicData uri="http://schemas.openxmlformats.org/drawingml/2006/table">
            <a:tbl>
              <a:tblPr firstRow="1" bandRow="1">
                <a:tableStyleId>{5C22544A-7EE6-4342-B048-85BDC9FD1C3A}</a:tableStyleId>
              </a:tblPr>
              <a:tblGrid>
                <a:gridCol w="5208412"/>
                <a:gridCol w="5208412"/>
              </a:tblGrid>
              <a:tr h="886178">
                <a:tc>
                  <a:txBody>
                    <a:bodyPr/>
                    <a:lstStyle/>
                    <a:p>
                      <a:r>
                        <a:rPr lang="nl-NL" sz="2800" dirty="0" smtClean="0"/>
                        <a:t>Power users</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c>
                  <a:txBody>
                    <a:bodyPr/>
                    <a:lstStyle/>
                    <a:p>
                      <a:r>
                        <a:rPr lang="nl-NL" sz="2800" dirty="0" smtClean="0"/>
                        <a:t>Casual users</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r>
              <a:tr h="886178">
                <a:tc>
                  <a:txBody>
                    <a:bodyPr/>
                    <a:lstStyle/>
                    <a:p>
                      <a:r>
                        <a:rPr lang="nl-NL" sz="2800" dirty="0" smtClean="0">
                          <a:solidFill>
                            <a:schemeClr val="bg1">
                              <a:lumMod val="50000"/>
                            </a:schemeClr>
                          </a:solidFill>
                        </a:rPr>
                        <a:t>Lage browser 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Hoge</a:t>
                      </a:r>
                      <a:r>
                        <a:rPr lang="nl-NL" sz="2800" baseline="0" dirty="0" smtClean="0">
                          <a:solidFill>
                            <a:schemeClr val="bg1">
                              <a:lumMod val="50000"/>
                            </a:schemeClr>
                          </a:solidFill>
                        </a:rPr>
                        <a:t> browserversies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886178">
                <a:tc>
                  <a:txBody>
                    <a:bodyPr/>
                    <a:lstStyle/>
                    <a:p>
                      <a:r>
                        <a:rPr lang="nl-NL" sz="2800" b="0" i="0" kern="1200" dirty="0" err="1" smtClean="0">
                          <a:solidFill>
                            <a:schemeClr val="bg1">
                              <a:lumMod val="50000"/>
                            </a:schemeClr>
                          </a:solidFill>
                          <a:effectLst/>
                          <a:latin typeface="+mn-lt"/>
                          <a:ea typeface="+mn-ea"/>
                          <a:cs typeface="+mn-cs"/>
                        </a:rPr>
                        <a:t>Fixed</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nl-NL" sz="2800" dirty="0" err="1" smtClean="0">
                          <a:solidFill>
                            <a:schemeClr val="bg1">
                              <a:lumMod val="50000"/>
                            </a:schemeClr>
                          </a:solidFill>
                        </a:rPr>
                        <a:t>Fluid</a:t>
                      </a:r>
                      <a:r>
                        <a:rPr lang="nl-NL" sz="2800" dirty="0" smtClean="0">
                          <a:solidFill>
                            <a:schemeClr val="bg1">
                              <a:lumMod val="50000"/>
                            </a:schemeClr>
                          </a:solidFill>
                        </a:rPr>
                        <a:t> /</a:t>
                      </a:r>
                      <a:r>
                        <a:rPr lang="nl-NL" sz="2800" baseline="0" dirty="0" smtClean="0">
                          <a:solidFill>
                            <a:schemeClr val="bg1">
                              <a:lumMod val="50000"/>
                            </a:schemeClr>
                          </a:solidFill>
                        </a:rPr>
                        <a:t> Responsive</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886178">
                <a:tc>
                  <a:txBody>
                    <a:bodyPr/>
                    <a:lstStyle/>
                    <a:p>
                      <a:r>
                        <a:rPr lang="nl-NL" sz="2800" b="0" i="0" kern="1200" dirty="0" smtClean="0">
                          <a:solidFill>
                            <a:schemeClr val="bg1">
                              <a:lumMod val="50000"/>
                            </a:schemeClr>
                          </a:solidFill>
                          <a:effectLst/>
                          <a:latin typeface="+mn-lt"/>
                          <a:ea typeface="+mn-ea"/>
                          <a:cs typeface="+mn-cs"/>
                        </a:rPr>
                        <a:t>Desktop </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Diverse </a:t>
                      </a:r>
                      <a:r>
                        <a:rPr lang="nl-NL" sz="2800" dirty="0" err="1" smtClean="0">
                          <a:solidFill>
                            <a:schemeClr val="bg1">
                              <a:lumMod val="50000"/>
                            </a:schemeClr>
                          </a:solidFill>
                        </a:rPr>
                        <a:t>devices</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340532144"/>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normAutofit fontScale="92500" lnSpcReduction="20000"/>
          </a:bodyPr>
          <a:lstStyle/>
          <a:p>
            <a:r>
              <a:rPr lang="nl-NL" dirty="0" smtClean="0"/>
              <a:t>Laptop met HTML / CSS editor</a:t>
            </a:r>
          </a:p>
          <a:p>
            <a:r>
              <a:rPr lang="nl-NL" dirty="0" smtClean="0"/>
              <a:t>Een git </a:t>
            </a:r>
            <a:r>
              <a:rPr lang="nl-NL" dirty="0" err="1" smtClean="0"/>
              <a:t>client</a:t>
            </a:r>
            <a:endParaRPr lang="nl-NL" dirty="0"/>
          </a:p>
          <a:p>
            <a:r>
              <a:rPr lang="nl-NL" dirty="0" err="1" smtClean="0"/>
              <a:t>NodeJS</a:t>
            </a:r>
            <a:endParaRPr lang="nl-NL" dirty="0" smtClean="0"/>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WAAROM SCHETSEN?</a:t>
            </a:r>
            <a:endParaRPr lang="nl-NL" dirty="0"/>
          </a:p>
        </p:txBody>
      </p:sp>
      <p:sp>
        <p:nvSpPr>
          <p:cNvPr id="4" name="Tijdelijke aanduiding voor inhoud 3"/>
          <p:cNvSpPr>
            <a:spLocks noGrp="1"/>
          </p:cNvSpPr>
          <p:nvPr>
            <p:ph idx="1"/>
          </p:nvPr>
        </p:nvSpPr>
        <p:spPr/>
        <p:txBody>
          <a:bodyPr/>
          <a:lstStyle/>
          <a:p>
            <a:r>
              <a:rPr lang="nl-NL" dirty="0" smtClean="0"/>
              <a:t>Snel</a:t>
            </a:r>
          </a:p>
          <a:p>
            <a:r>
              <a:rPr lang="nl-NL" dirty="0" smtClean="0"/>
              <a:t>Focus</a:t>
            </a:r>
          </a:p>
          <a:p>
            <a:r>
              <a:rPr lang="nl-NL" dirty="0" smtClean="0"/>
              <a:t>Communicatie</a:t>
            </a:r>
          </a:p>
          <a:p>
            <a:r>
              <a:rPr lang="nl-NL" dirty="0" err="1" smtClean="0"/>
              <a:t>Omzetbaar</a:t>
            </a:r>
            <a:endParaRPr lang="nl-NL" dirty="0" smtClean="0"/>
          </a:p>
          <a:p>
            <a:r>
              <a:rPr lang="nl-NL" dirty="0" smtClean="0"/>
              <a:t>Bijsturen</a:t>
            </a:r>
            <a:endParaRPr lang="nl-NL" dirty="0"/>
          </a:p>
        </p:txBody>
      </p:sp>
    </p:spTree>
    <p:extLst>
      <p:ext uri="{BB962C8B-B14F-4D97-AF65-F5344CB8AC3E}">
        <p14:creationId xmlns:p14="http://schemas.microsoft.com/office/powerpoint/2010/main" val="37327573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1 : MAAK SCHETSEN VAN DE SCHERMEN VOOR DESKTOP</a:t>
            </a:r>
            <a:endParaRPr lang="nl-NL" dirty="0"/>
          </a:p>
        </p:txBody>
      </p:sp>
    </p:spTree>
    <p:extLst>
      <p:ext uri="{BB962C8B-B14F-4D97-AF65-F5344CB8AC3E}">
        <p14:creationId xmlns:p14="http://schemas.microsoft.com/office/powerpoint/2010/main" val="19267559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Afbeelding 3"/>
          <p:cNvPicPr>
            <a:picLocks noChangeAspect="1"/>
          </p:cNvPicPr>
          <p:nvPr/>
        </p:nvPicPr>
        <p:blipFill rotWithShape="1">
          <a:blip r:embed="rId2"/>
          <a:srcRect l="15808" r="15808"/>
          <a:stretch/>
        </p:blipFill>
        <p:spPr>
          <a:xfrm>
            <a:off x="0" y="0"/>
            <a:ext cx="12395200" cy="30337125"/>
          </a:xfrm>
          <a:prstGeom prst="rect">
            <a:avLst/>
          </a:prstGeom>
        </p:spPr>
      </p:pic>
    </p:spTree>
    <p:extLst>
      <p:ext uri="{BB962C8B-B14F-4D97-AF65-F5344CB8AC3E}">
        <p14:creationId xmlns:p14="http://schemas.microsoft.com/office/powerpoint/2010/main" val="24649124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33333E-6 4.44444E-6 L -3.33333E-6 -3.38218 " pathEditMode="relative" rAng="0" ptsTypes="AA">
                                      <p:cBhvr>
                                        <p:cTn id="6" dur="15000" fill="hold"/>
                                        <p:tgtEl>
                                          <p:spTgt spid="4"/>
                                        </p:tgtEl>
                                        <p:attrNameLst>
                                          <p:attrName>ppt_x</p:attrName>
                                          <p:attrName>ppt_y</p:attrName>
                                        </p:attrNameLst>
                                      </p:cBhvr>
                                      <p:rCtr x="0" y="-169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normAutofit lnSpcReduction="10000"/>
          </a:bodyPr>
          <a:lstStyle/>
          <a:p>
            <a:endParaRPr lang="nl-NL" dirty="0"/>
          </a:p>
        </p:txBody>
      </p:sp>
      <p:sp>
        <p:nvSpPr>
          <p:cNvPr id="2" name="Titel 1"/>
          <p:cNvSpPr>
            <a:spLocks noGrp="1"/>
          </p:cNvSpPr>
          <p:nvPr>
            <p:ph type="title"/>
          </p:nvPr>
        </p:nvSpPr>
        <p:spPr/>
        <p:txBody>
          <a:bodyPr>
            <a:normAutofit fontScale="90000"/>
          </a:bodyPr>
          <a:lstStyle/>
          <a:p>
            <a:r>
              <a:rPr lang="nl-NL" dirty="0" smtClean="0"/>
              <a:t>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BOX-MODEL</a:t>
            </a:r>
            <a:endParaRPr lang="nl-NL" dirty="0"/>
          </a:p>
        </p:txBody>
      </p:sp>
      <p:sp>
        <p:nvSpPr>
          <p:cNvPr id="3" name="Tijdelijke aanduiding voor inhoud 2"/>
          <p:cNvSpPr>
            <a:spLocks noGrp="1"/>
          </p:cNvSpPr>
          <p:nvPr>
            <p:ph idx="1"/>
          </p:nvPr>
        </p:nvSpPr>
        <p:spPr/>
        <p:txBody>
          <a:bodyPr/>
          <a:lstStyle/>
          <a:p>
            <a:r>
              <a:rPr lang="nl-NL" dirty="0" smtClean="0"/>
              <a:t>box-</a:t>
            </a:r>
            <a:r>
              <a:rPr lang="nl-NL" dirty="0" err="1" smtClean="0"/>
              <a:t>sizing</a:t>
            </a:r>
            <a:r>
              <a:rPr lang="nl-NL" dirty="0" smtClean="0"/>
              <a:t> : border-box</a:t>
            </a:r>
          </a:p>
          <a:p>
            <a:r>
              <a:rPr lang="nl-NL" dirty="0" smtClean="0"/>
              <a:t>Padding</a:t>
            </a:r>
          </a:p>
          <a:p>
            <a:r>
              <a:rPr lang="nl-NL" dirty="0" err="1" smtClean="0"/>
              <a:t>Margin</a:t>
            </a:r>
            <a:endParaRPr lang="nl-NL" dirty="0" smtClean="0"/>
          </a:p>
          <a:p>
            <a:r>
              <a:rPr lang="nl-NL" dirty="0" smtClean="0"/>
              <a:t>Binnenkant</a:t>
            </a:r>
            <a:endParaRPr lang="nl-NL" dirty="0"/>
          </a:p>
          <a:p>
            <a:r>
              <a:rPr lang="nl-NL" dirty="0" smtClean="0"/>
              <a:t>Vanaf IE8</a:t>
            </a:r>
            <a:endParaRPr lang="nl-NL" dirty="0"/>
          </a:p>
        </p:txBody>
      </p:sp>
    </p:spTree>
    <p:extLst>
      <p:ext uri="{BB962C8B-B14F-4D97-AF65-F5344CB8AC3E}">
        <p14:creationId xmlns:p14="http://schemas.microsoft.com/office/powerpoint/2010/main" val="4153123985"/>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BOX-SIZING : BORDER-BOX</a:t>
            </a:r>
            <a:endParaRPr lang="nl-NL" dirty="0"/>
          </a:p>
        </p:txBody>
      </p:sp>
      <p:sp>
        <p:nvSpPr>
          <p:cNvPr id="6" name="Rechthoek 5"/>
          <p:cNvSpPr/>
          <p:nvPr/>
        </p:nvSpPr>
        <p:spPr>
          <a:xfrm>
            <a:off x="3534019" y="4123431"/>
            <a:ext cx="5368833" cy="1685374"/>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3955430" y="2120630"/>
            <a:ext cx="4535542" cy="1518741"/>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p:cNvSpPr/>
          <p:nvPr/>
        </p:nvSpPr>
        <p:spPr>
          <a:xfrm>
            <a:off x="3955430" y="4459365"/>
            <a:ext cx="4535542" cy="996446"/>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W3C Box model</a:t>
            </a:r>
          </a:p>
          <a:p>
            <a:pPr algn="ctr"/>
            <a:r>
              <a:rPr lang="nl-NL" b="1" dirty="0" smtClean="0">
                <a:solidFill>
                  <a:schemeClr val="accent3"/>
                </a:solidFill>
              </a:rPr>
              <a:t>(box-</a:t>
            </a:r>
            <a:r>
              <a:rPr lang="nl-NL" b="1" dirty="0" err="1" smtClean="0">
                <a:solidFill>
                  <a:schemeClr val="accent3"/>
                </a:solidFill>
              </a:rPr>
              <a:t>sizing</a:t>
            </a:r>
            <a:r>
              <a:rPr lang="nl-NL" b="1" dirty="0" smtClean="0">
                <a:solidFill>
                  <a:schemeClr val="accent3"/>
                </a:solidFill>
              </a:rPr>
              <a:t> : content-box)</a:t>
            </a:r>
            <a:endParaRPr lang="nl-NL" b="1" dirty="0">
              <a:solidFill>
                <a:schemeClr val="accent3"/>
              </a:solidFill>
            </a:endParaRPr>
          </a:p>
        </p:txBody>
      </p:sp>
      <p:sp>
        <p:nvSpPr>
          <p:cNvPr id="9" name="Rechthoek 8"/>
          <p:cNvSpPr/>
          <p:nvPr/>
        </p:nvSpPr>
        <p:spPr>
          <a:xfrm>
            <a:off x="4324864" y="2489107"/>
            <a:ext cx="3785019" cy="854723"/>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Traditional box model</a:t>
            </a:r>
            <a:endParaRPr lang="nl-NL" dirty="0">
              <a:solidFill>
                <a:srgbClr val="5F6475"/>
              </a:solidFill>
            </a:endParaRPr>
          </a:p>
          <a:p>
            <a:pPr algn="ctr"/>
            <a:r>
              <a:rPr lang="nl-NL" b="1" dirty="0">
                <a:solidFill>
                  <a:schemeClr val="accent3"/>
                </a:solidFill>
              </a:rPr>
              <a:t>(box-</a:t>
            </a:r>
            <a:r>
              <a:rPr lang="nl-NL" b="1" dirty="0" err="1">
                <a:solidFill>
                  <a:schemeClr val="accent3"/>
                </a:solidFill>
              </a:rPr>
              <a:t>sizing</a:t>
            </a:r>
            <a:r>
              <a:rPr lang="nl-NL" b="1" dirty="0">
                <a:solidFill>
                  <a:schemeClr val="accent3"/>
                </a:solidFill>
              </a:rPr>
              <a:t> : </a:t>
            </a:r>
            <a:r>
              <a:rPr lang="nl-NL" b="1" dirty="0" smtClean="0">
                <a:solidFill>
                  <a:schemeClr val="accent3"/>
                </a:solidFill>
              </a:rPr>
              <a:t>border-box</a:t>
            </a:r>
            <a:r>
              <a:rPr lang="nl-NL" b="1" dirty="0">
                <a:solidFill>
                  <a:schemeClr val="accent3"/>
                </a:solidFill>
              </a:rPr>
              <a:t>)</a:t>
            </a:r>
          </a:p>
        </p:txBody>
      </p:sp>
      <p:sp>
        <p:nvSpPr>
          <p:cNvPr id="10" name="Tekstvak 9"/>
          <p:cNvSpPr txBox="1"/>
          <p:nvPr/>
        </p:nvSpPr>
        <p:spPr>
          <a:xfrm>
            <a:off x="3955430" y="3702767"/>
            <a:ext cx="4535541" cy="914400"/>
          </a:xfrm>
          <a:prstGeom prst="rect">
            <a:avLst/>
          </a:prstGeom>
        </p:spPr>
        <p:txBody>
          <a:bodyPr vert="horz" wrap="none" lIns="91440" tIns="45720" rIns="91440" bIns="45720" rtlCol="0" anchor="t">
            <a:normAutofit/>
          </a:bodyPr>
          <a:lstStyle/>
          <a:p>
            <a:pPr algn="ctr"/>
            <a:r>
              <a:rPr lang="nl-NL" sz="1800" b="0" dirty="0" err="1" smtClean="0">
                <a:solidFill>
                  <a:schemeClr val="bg1"/>
                </a:solidFill>
                <a:latin typeface="Monaco" panose="020B0509030404040204" pitchFamily="49" charset="0"/>
              </a:rPr>
              <a:t>width</a:t>
            </a:r>
            <a:r>
              <a:rPr lang="nl-NL" sz="1800" b="0" dirty="0" smtClean="0">
                <a:solidFill>
                  <a:schemeClr val="bg1"/>
                </a:solidFill>
                <a:latin typeface="Monaco" panose="020B0509030404040204" pitchFamily="49" charset="0"/>
              </a:rPr>
              <a:t>: 250px</a:t>
            </a:r>
          </a:p>
        </p:txBody>
      </p:sp>
      <p:cxnSp>
        <p:nvCxnSpPr>
          <p:cNvPr id="14" name="Rechte verbindingslijn met pijl 13"/>
          <p:cNvCxnSpPr/>
          <p:nvPr/>
        </p:nvCxnSpPr>
        <p:spPr>
          <a:xfrm flipH="1">
            <a:off x="3955430"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p:nvPr/>
        </p:nvCxnSpPr>
        <p:spPr>
          <a:xfrm>
            <a:off x="7133256"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a:off x="3955907" y="1975560"/>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18" name="Rechte verbindingslijn 17"/>
          <p:cNvCxnSpPr/>
          <p:nvPr/>
        </p:nvCxnSpPr>
        <p:spPr>
          <a:xfrm>
            <a:off x="8488114" y="1975559"/>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23" name="Rechte verbindingslijn met pijl 22"/>
          <p:cNvCxnSpPr/>
          <p:nvPr/>
        </p:nvCxnSpPr>
        <p:spPr>
          <a:xfrm>
            <a:off x="3534019" y="3343830"/>
            <a:ext cx="253121" cy="1209941"/>
          </a:xfrm>
          <a:prstGeom prst="straightConnector1">
            <a:avLst/>
          </a:prstGeom>
          <a:ln w="41275" cap="rnd">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534019" y="3343830"/>
            <a:ext cx="631352" cy="118951"/>
          </a:xfrm>
          <a:prstGeom prst="straightConnector1">
            <a:avLst/>
          </a:prstGeom>
          <a:ln w="412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2872740" y="2926080"/>
            <a:ext cx="914400" cy="914400"/>
          </a:xfrm>
          <a:prstGeom prst="rect">
            <a:avLst/>
          </a:prstGeom>
        </p:spPr>
        <p:txBody>
          <a:bodyPr vert="horz" wrap="none" lIns="91440" tIns="45720" rIns="91440" bIns="45720" rtlCol="0" anchor="t">
            <a:normAutofit/>
          </a:bodyPr>
          <a:lstStyle/>
          <a:p>
            <a:pPr algn="l"/>
            <a:r>
              <a:rPr lang="nl-NL" sz="1600" b="0" dirty="0" smtClean="0">
                <a:solidFill>
                  <a:schemeClr val="bg1"/>
                </a:solidFill>
                <a:latin typeface="Monaco" panose="020B0509030404040204" pitchFamily="49" charset="0"/>
              </a:rPr>
              <a:t>Padding</a:t>
            </a:r>
          </a:p>
        </p:txBody>
      </p:sp>
    </p:spTree>
    <p:extLst>
      <p:ext uri="{BB962C8B-B14F-4D97-AF65-F5344CB8AC3E}">
        <p14:creationId xmlns:p14="http://schemas.microsoft.com/office/powerpoint/2010/main" val="6100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a:solidFill>
                  <a:srgbClr val="75715E"/>
                </a:solidFill>
              </a:rPr>
              <a:t>&lt;!– Responsive design met maximum van 1170px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r>
              <a:rPr lang="nl-NL" sz="2400" dirty="0">
                <a:solidFill>
                  <a:srgbClr val="75715E"/>
                </a:solidFill>
              </a:rPr>
              <a:t>&lt;!-- Volledige breedte scherm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endParaRPr lang="nl-NL" sz="24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11" name="Rechthoek 10"/>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p:cNvGrpSpPr/>
          <p:nvPr/>
        </p:nvGrpSpPr>
        <p:grpSpPr>
          <a:xfrm>
            <a:off x="3114675" y="3009900"/>
            <a:ext cx="5991225" cy="1962151"/>
            <a:chOff x="3114675" y="3009900"/>
            <a:chExt cx="5991225" cy="1962151"/>
          </a:xfrm>
        </p:grpSpPr>
        <p:sp>
          <p:nvSpPr>
            <p:cNvPr id="2" name="Rechthoek 1"/>
            <p:cNvSpPr/>
            <p:nvPr/>
          </p:nvSpPr>
          <p:spPr>
            <a:xfrm>
              <a:off x="3114675" y="3009900"/>
              <a:ext cx="5991225" cy="19621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.container</a:t>
              </a:r>
              <a:endParaRPr lang="nl-NL" dirty="0">
                <a:solidFill>
                  <a:srgbClr val="5F6475"/>
                </a:solidFill>
              </a:endParaRPr>
            </a:p>
          </p:txBody>
        </p:sp>
        <p:sp>
          <p:nvSpPr>
            <p:cNvPr id="3" name="Rechthoek 2"/>
            <p:cNvSpPr/>
            <p:nvPr/>
          </p:nvSpPr>
          <p:spPr>
            <a:xfrm>
              <a:off x="3114675"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8"/>
            <p:cNvSpPr/>
            <p:nvPr/>
          </p:nvSpPr>
          <p:spPr>
            <a:xfrm>
              <a:off x="8953500"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3342217" y="3119437"/>
              <a:ext cx="3162300" cy="381000"/>
            </a:xfrm>
            <a:prstGeom prst="rect">
              <a:avLst/>
            </a:prstGeom>
          </p:spPr>
          <p:txBody>
            <a:bodyPr vert="horz" wrap="none" lIns="91440" tIns="45720" rIns="91440" bIns="45720" rtlCol="0" anchor="t">
              <a:normAutofit/>
            </a:bodyPr>
            <a:lstStyle/>
            <a:p>
              <a:r>
                <a:rPr lang="nl-NL" dirty="0">
                  <a:solidFill>
                    <a:srgbClr val="5F6475"/>
                  </a:solidFill>
                </a:rPr>
                <a:t>15 </a:t>
              </a:r>
              <a:r>
                <a:rPr lang="nl-NL" dirty="0" err="1">
                  <a:solidFill>
                    <a:srgbClr val="5F6475"/>
                  </a:solidFill>
                </a:rPr>
                <a:t>px</a:t>
              </a:r>
              <a:r>
                <a:rPr lang="nl-NL" dirty="0">
                  <a:solidFill>
                    <a:srgbClr val="5F6475"/>
                  </a:solidFill>
                </a:rPr>
                <a:t> padding op de </a:t>
              </a:r>
              <a:r>
                <a:rPr lang="nl-NL" dirty="0" smtClean="0">
                  <a:solidFill>
                    <a:srgbClr val="5F6475"/>
                  </a:solidFill>
                </a:rPr>
                <a:t>container</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cxnSp>
          <p:nvCxnSpPr>
            <p:cNvPr id="6" name="Rechte verbindingslijn met pijl 5"/>
            <p:cNvCxnSpPr/>
            <p:nvPr/>
          </p:nvCxnSpPr>
          <p:spPr>
            <a:xfrm flipH="1">
              <a:off x="3190875" y="3400425"/>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4" name="Titel 3"/>
          <p:cNvSpPr>
            <a:spLocks noGrp="1"/>
          </p:cNvSpPr>
          <p:nvPr>
            <p:ph type="title"/>
          </p:nvPr>
        </p:nvSpPr>
        <p:spPr/>
        <p:txBody>
          <a:bodyPr>
            <a:normAutofit fontScale="90000"/>
          </a:bodyPr>
          <a:lstStyle/>
          <a:p>
            <a:r>
              <a:rPr lang="nl-NL" dirty="0" smtClean="0"/>
              <a:t>INTRODUCTIE RESPONSIVE DESIGN &amp;</a:t>
            </a:r>
            <a:br>
              <a:rPr lang="nl-NL" dirty="0" smtClean="0"/>
            </a:br>
            <a:r>
              <a:rPr lang="nl-NL" dirty="0" smtClean="0"/>
              <a:t>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CONTAINERS</a:t>
            </a:r>
            <a:endParaRPr lang="nl-NL" dirty="0"/>
          </a:p>
        </p:txBody>
      </p:sp>
      <p:sp>
        <p:nvSpPr>
          <p:cNvPr id="5" name="Tijdelijke aanduiding voor inhoud 4"/>
          <p:cNvSpPr>
            <a:spLocks noGrp="1"/>
          </p:cNvSpPr>
          <p:nvPr>
            <p:ph idx="1"/>
          </p:nvPr>
        </p:nvSpPr>
        <p:spPr/>
        <p:txBody>
          <a:bodyPr/>
          <a:lstStyle/>
          <a:p>
            <a:r>
              <a:rPr lang="nl-NL" dirty="0" smtClean="0"/>
              <a:t>Break points</a:t>
            </a:r>
          </a:p>
          <a:p>
            <a:r>
              <a:rPr lang="nl-NL" dirty="0" smtClean="0"/>
              <a:t>15px padding</a:t>
            </a:r>
            <a:endParaRPr lang="nl-NL" dirty="0"/>
          </a:p>
        </p:txBody>
      </p:sp>
    </p:spTree>
    <p:extLst>
      <p:ext uri="{BB962C8B-B14F-4D97-AF65-F5344CB8AC3E}">
        <p14:creationId xmlns:p14="http://schemas.microsoft.com/office/powerpoint/2010/main" val="2620586866"/>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4000" dirty="0" smtClean="0">
                <a:solidFill>
                  <a:schemeClr val="tx1">
                    <a:lumMod val="65000"/>
                    <a:lumOff val="35000"/>
                  </a:schemeClr>
                </a:solidFill>
              </a:rPr>
              <a:t>&lt;div class="container"&gt;</a:t>
            </a:r>
          </a:p>
          <a:p>
            <a:r>
              <a:rPr lang="nl-NL" sz="4000" dirty="0" smtClean="0">
                <a:solidFill>
                  <a:srgbClr val="F8F8F2"/>
                </a:solidFill>
              </a:rPr>
              <a:t>    </a:t>
            </a:r>
            <a:r>
              <a:rPr lang="nl-NL" sz="4000" dirty="0" smtClean="0">
                <a:solidFill>
                  <a:srgbClr val="F92672"/>
                </a:solidFill>
              </a:rPr>
              <a:t>&lt;div</a:t>
            </a:r>
            <a:r>
              <a:rPr lang="nl-NL" sz="4000" dirty="0" smtClean="0">
                <a:solidFill>
                  <a:srgbClr val="F8F8F2"/>
                </a:solidFill>
              </a:rPr>
              <a:t> </a:t>
            </a:r>
            <a:r>
              <a:rPr lang="nl-NL" sz="4000" dirty="0" smtClean="0">
                <a:solidFill>
                  <a:srgbClr val="A6E22E"/>
                </a:solidFill>
              </a:rPr>
              <a:t>class=</a:t>
            </a:r>
            <a:r>
              <a:rPr lang="nl-NL" sz="4000" dirty="0" smtClean="0">
                <a:solidFill>
                  <a:srgbClr val="E6DB74"/>
                </a:solidFill>
              </a:rPr>
              <a:t>"</a:t>
            </a:r>
            <a:r>
              <a:rPr lang="nl-NL" sz="4000" b="1" dirty="0" err="1" smtClean="0">
                <a:solidFill>
                  <a:srgbClr val="E6DB74"/>
                </a:solidFill>
              </a:rPr>
              <a:t>row</a:t>
            </a:r>
            <a:r>
              <a:rPr lang="nl-NL" sz="4000" dirty="0" smtClean="0">
                <a:solidFill>
                  <a:srgbClr val="E6DB74"/>
                </a:solidFill>
              </a:rPr>
              <a:t>"</a:t>
            </a:r>
            <a:r>
              <a:rPr lang="nl-NL" sz="4000" dirty="0" smtClean="0">
                <a:solidFill>
                  <a:srgbClr val="F92672"/>
                </a:solidFill>
              </a:rPr>
              <a:t>&gt;</a:t>
            </a:r>
            <a:r>
              <a:rPr lang="nl-NL" sz="4000" dirty="0" smtClean="0">
                <a:solidFill>
                  <a:srgbClr val="F8F8F2"/>
                </a:solidFill>
              </a:rPr>
              <a:t>...</a:t>
            </a:r>
            <a:r>
              <a:rPr lang="nl-NL" sz="4000" dirty="0" smtClean="0">
                <a:solidFill>
                  <a:srgbClr val="F92672"/>
                </a:solidFill>
              </a:rPr>
              <a:t>&lt;/div&gt;</a:t>
            </a:r>
            <a:endParaRPr lang="nl-NL" sz="4000" dirty="0" smtClean="0">
              <a:solidFill>
                <a:schemeClr val="tx1">
                  <a:lumMod val="65000"/>
                  <a:lumOff val="35000"/>
                </a:schemeClr>
              </a:solidFill>
            </a:endParaRPr>
          </a:p>
          <a:p>
            <a:r>
              <a:rPr lang="nl-NL" sz="4000" dirty="0" smtClean="0">
                <a:solidFill>
                  <a:schemeClr val="tx1">
                    <a:lumMod val="65000"/>
                    <a:lumOff val="35000"/>
                  </a:schemeClr>
                </a:solidFill>
              </a:rPr>
              <a:t>&lt;/div&gt;</a:t>
            </a:r>
          </a:p>
          <a:p>
            <a:endParaRPr lang="nl-NL" sz="40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5" name="Rechthoek 4"/>
          <p:cNvSpPr/>
          <p:nvPr/>
        </p:nvSpPr>
        <p:spPr>
          <a:xfrm>
            <a:off x="2924175" y="2001396"/>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9" name="Rechthoek 8"/>
            <p:cNvSpPr/>
            <p:nvPr/>
          </p:nvSpPr>
          <p:spPr>
            <a:xfrm>
              <a:off x="3114675" y="2614785"/>
              <a:ext cx="5991225" cy="27943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0" name="Rechthoek 9"/>
            <p:cNvSpPr/>
            <p:nvPr/>
          </p:nvSpPr>
          <p:spPr>
            <a:xfrm>
              <a:off x="3114675"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8953500"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p:cNvSpPr/>
            <p:nvPr/>
          </p:nvSpPr>
          <p:spPr>
            <a:xfrm>
              <a:off x="3114675" y="2724322"/>
              <a:ext cx="5991225" cy="971284"/>
            </a:xfrm>
            <a:prstGeom prst="rect">
              <a:avLst/>
            </a:prstGeom>
            <a:solidFill>
              <a:srgbClr val="C9492C">
                <a:alpha val="30196"/>
              </a:srgb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a:t>
              </a:r>
              <a:r>
                <a:rPr lang="nl-NL" dirty="0" err="1" smtClean="0">
                  <a:solidFill>
                    <a:srgbClr val="5F6475"/>
                  </a:solidFill>
                </a:rPr>
                <a:t>row</a:t>
              </a:r>
              <a:endParaRPr lang="nl-NL" dirty="0">
                <a:solidFill>
                  <a:srgbClr val="5F6475"/>
                </a:solidFill>
              </a:endParaRPr>
            </a:p>
          </p:txBody>
        </p:sp>
        <p:cxnSp>
          <p:nvCxnSpPr>
            <p:cNvPr id="13" name="Rechte verbindingslijn met pijl 12"/>
            <p:cNvCxnSpPr/>
            <p:nvPr/>
          </p:nvCxnSpPr>
          <p:spPr>
            <a:xfrm flipH="1">
              <a:off x="3190876" y="3005311"/>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12" name="Tekstvak 11"/>
            <p:cNvSpPr txBox="1"/>
            <p:nvPr/>
          </p:nvSpPr>
          <p:spPr>
            <a:xfrm>
              <a:off x="3300412" y="2684327"/>
              <a:ext cx="3162300" cy="542600"/>
            </a:xfrm>
            <a:prstGeom prst="rect">
              <a:avLst/>
            </a:prstGeom>
          </p:spPr>
          <p:txBody>
            <a:bodyPr vert="horz" wrap="none" lIns="91440" tIns="45720" rIns="91440" bIns="45720" rtlCol="0" anchor="t">
              <a:normAutofit/>
            </a:bodyPr>
            <a:lstStyle/>
            <a:p>
              <a:r>
                <a:rPr lang="nl-NL" dirty="0" smtClean="0">
                  <a:solidFill>
                    <a:srgbClr val="5F6475"/>
                  </a:solidFill>
                </a:rPr>
                <a:t>-15 </a:t>
              </a:r>
              <a:r>
                <a:rPr lang="nl-NL" dirty="0" err="1">
                  <a:solidFill>
                    <a:srgbClr val="5F6475"/>
                  </a:solidFill>
                </a:rPr>
                <a:t>px</a:t>
              </a:r>
              <a:r>
                <a:rPr lang="nl-NL" dirty="0">
                  <a:solidFill>
                    <a:srgbClr val="5F6475"/>
                  </a:solidFill>
                </a:rPr>
                <a:t> </a:t>
              </a:r>
              <a:r>
                <a:rPr lang="nl-NL" dirty="0" err="1" smtClean="0">
                  <a:solidFill>
                    <a:srgbClr val="5F6475"/>
                  </a:solidFill>
                </a:rPr>
                <a:t>margin</a:t>
              </a:r>
              <a:r>
                <a:rPr lang="nl-NL" dirty="0" smtClean="0">
                  <a:solidFill>
                    <a:srgbClr val="5F6475"/>
                  </a:solidFill>
                </a:rPr>
                <a:t> op </a:t>
              </a:r>
              <a:r>
                <a:rPr lang="nl-NL" dirty="0">
                  <a:solidFill>
                    <a:srgbClr val="5F6475"/>
                  </a:solidFill>
                </a:rPr>
                <a:t>de </a:t>
              </a:r>
              <a:r>
                <a:rPr lang="nl-NL" dirty="0" err="1" smtClean="0">
                  <a:solidFill>
                    <a:srgbClr val="5F6475"/>
                  </a:solidFill>
                </a:rPr>
                <a:t>row</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gr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ROWS</a:t>
            </a:r>
            <a:endParaRPr lang="nl-NL" dirty="0"/>
          </a:p>
        </p:txBody>
      </p:sp>
      <p:sp>
        <p:nvSpPr>
          <p:cNvPr id="5" name="Tijdelijke aanduiding voor inhoud 4"/>
          <p:cNvSpPr>
            <a:spLocks noGrp="1"/>
          </p:cNvSpPr>
          <p:nvPr>
            <p:ph idx="1"/>
          </p:nvPr>
        </p:nvSpPr>
        <p:spPr/>
        <p:txBody>
          <a:bodyPr/>
          <a:lstStyle/>
          <a:p>
            <a:r>
              <a:rPr lang="nl-NL" dirty="0" smtClean="0"/>
              <a:t>100% breed</a:t>
            </a:r>
          </a:p>
          <a:p>
            <a:r>
              <a:rPr lang="nl-NL" dirty="0" smtClean="0"/>
              <a:t>Passen zich aan</a:t>
            </a:r>
          </a:p>
          <a:p>
            <a:r>
              <a:rPr lang="nl-NL" dirty="0" err="1" smtClean="0"/>
              <a:t>Fluid</a:t>
            </a:r>
            <a:r>
              <a:rPr lang="nl-NL" dirty="0" smtClean="0"/>
              <a:t> + responsive</a:t>
            </a:r>
          </a:p>
        </p:txBody>
      </p:sp>
    </p:spTree>
    <p:extLst>
      <p:ext uri="{BB962C8B-B14F-4D97-AF65-F5344CB8AC3E}">
        <p14:creationId xmlns:p14="http://schemas.microsoft.com/office/powerpoint/2010/main" val="2569801059"/>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Autofit/>
          </a:bodyPr>
          <a:lstStyle/>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div class="container</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p>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col-lg-4</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ea typeface="Times New Roman" panose="02020603050405020304" pitchFamily="18" charset="0"/>
              <a:cs typeface="Times New Roman" panose="02020603050405020304" pitchFamily="18" charset="0"/>
            </a:endParaRPr>
          </a:p>
          <a:p>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smtClean="0">
                <a:solidFill>
                  <a:srgbClr val="E6DB74"/>
                </a:solidFill>
                <a:ea typeface="Times New Roman" panose="02020603050405020304" pitchFamily="18" charset="0"/>
                <a:cs typeface="Times New Roman" panose="02020603050405020304" pitchFamily="18" charset="0"/>
              </a:rPr>
              <a:t>col-lg-8</a:t>
            </a:r>
            <a:r>
              <a:rPr lang="en-US" sz="3200" dirty="0" smtClean="0">
                <a:solidFill>
                  <a:srgbClr val="E6DB74"/>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rgbClr val="F8F8F2"/>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&lt;/</a:t>
            </a:r>
            <a:r>
              <a:rPr lang="en-US" sz="3200" dirty="0">
                <a:solidFill>
                  <a:srgbClr val="F92672"/>
                </a:solidFill>
                <a:ea typeface="Times New Roman" panose="02020603050405020304" pitchFamily="18" charset="0"/>
                <a:cs typeface="Times New Roman" panose="02020603050405020304" pitchFamily="18" charset="0"/>
              </a:rPr>
              <a:t>div</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div&gt;</a:t>
            </a: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col-lg-12</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1953350"/>
            <a:ext cx="5991225" cy="3455827"/>
            <a:chOff x="3114675" y="1953350"/>
            <a:chExt cx="5991225" cy="3455827"/>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20" name="Rechte verbindingslijn met pijl 19"/>
            <p:cNvCxnSpPr/>
            <p:nvPr/>
          </p:nvCxnSpPr>
          <p:spPr>
            <a:xfrm flipH="1">
              <a:off x="3190877" y="2311954"/>
              <a:ext cx="263319" cy="893382"/>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21" name="Tekstvak 20"/>
            <p:cNvSpPr txBox="1"/>
            <p:nvPr/>
          </p:nvSpPr>
          <p:spPr>
            <a:xfrm>
              <a:off x="3267075" y="1953350"/>
              <a:ext cx="3162300" cy="358604"/>
            </a:xfrm>
            <a:prstGeom prst="rect">
              <a:avLst/>
            </a:prstGeom>
          </p:spPr>
          <p:txBody>
            <a:bodyPr vert="horz" wrap="none" lIns="91440" tIns="45720" rIns="91440" bIns="45720" rtlCol="0" anchor="t">
              <a:normAutofit/>
            </a:bodyPr>
            <a:lstStyle/>
            <a:p>
              <a:r>
                <a:rPr lang="nl-NL" sz="1600" dirty="0" smtClean="0">
                  <a:solidFill>
                    <a:srgbClr val="5F6475"/>
                  </a:solidFill>
                </a:rPr>
                <a:t>15 </a:t>
              </a:r>
              <a:r>
                <a:rPr lang="nl-NL" sz="1600" dirty="0" err="1">
                  <a:solidFill>
                    <a:srgbClr val="5F6475"/>
                  </a:solidFill>
                </a:rPr>
                <a:t>px</a:t>
              </a:r>
              <a:r>
                <a:rPr lang="nl-NL" sz="1600" dirty="0">
                  <a:solidFill>
                    <a:srgbClr val="5F6475"/>
                  </a:solidFill>
                </a:rPr>
                <a:t> </a:t>
              </a:r>
              <a:r>
                <a:rPr lang="nl-NL" sz="1600" dirty="0" smtClean="0">
                  <a:solidFill>
                    <a:srgbClr val="5F6475"/>
                  </a:solidFill>
                </a:rPr>
                <a:t>padding op kolommen</a:t>
              </a:r>
              <a:endParaRPr lang="nl-NL" sz="1600" dirty="0">
                <a:solidFill>
                  <a:srgbClr val="5F6475"/>
                </a:solidFill>
              </a:endParaRPr>
            </a:p>
          </p:txBody>
        </p:sp>
        <p:sp>
          <p:nvSpPr>
            <p:cNvPr id="29" name="Tekstvak 28"/>
            <p:cNvSpPr txBox="1"/>
            <p:nvPr/>
          </p:nvSpPr>
          <p:spPr>
            <a:xfrm>
              <a:off x="4924426" y="2273510"/>
              <a:ext cx="3162300" cy="542600"/>
            </a:xfrm>
            <a:prstGeom prst="rect">
              <a:avLst/>
            </a:prstGeom>
          </p:spPr>
          <p:txBody>
            <a:bodyPr vert="horz" wrap="none" lIns="91440" tIns="45720" rIns="91440" bIns="45720" rtlCol="0" anchor="t">
              <a:normAutofit/>
            </a:bodyPr>
            <a:lstStyle/>
            <a:p>
              <a:r>
                <a:rPr lang="nl-NL" sz="1600" dirty="0" smtClean="0">
                  <a:solidFill>
                    <a:srgbClr val="5F6475"/>
                  </a:solidFill>
                </a:rPr>
                <a:t>30 </a:t>
              </a:r>
              <a:r>
                <a:rPr lang="nl-NL" sz="1600" dirty="0" err="1" smtClean="0">
                  <a:solidFill>
                    <a:srgbClr val="5F6475"/>
                  </a:solidFill>
                </a:rPr>
                <a:t>px</a:t>
              </a:r>
              <a:r>
                <a:rPr lang="nl-NL" sz="1600" dirty="0" smtClean="0">
                  <a:solidFill>
                    <a:srgbClr val="5F6475"/>
                  </a:solidFill>
                </a:rPr>
                <a:t> ruimte door de padding tussen columns</a:t>
              </a:r>
              <a:endParaRPr lang="nl-NL" sz="1600" b="0" dirty="0" smtClean="0">
                <a:solidFill>
                  <a:srgbClr val="5F6475"/>
                </a:solidFill>
                <a:latin typeface="Monaco" panose="020B0509030404040204" pitchFamily="49" charset="0"/>
              </a:endParaRPr>
            </a:p>
          </p:txBody>
        </p:sp>
        <p:cxnSp>
          <p:nvCxnSpPr>
            <p:cNvPr id="30" name="Rechte verbindingslijn met pijl 29"/>
            <p:cNvCxnSpPr/>
            <p:nvPr/>
          </p:nvCxnSpPr>
          <p:spPr>
            <a:xfrm flipH="1">
              <a:off x="4828753" y="2648830"/>
              <a:ext cx="396748" cy="788548"/>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a:t>
            </a:r>
            <a:endParaRPr lang="nl-NL" dirty="0"/>
          </a:p>
        </p:txBody>
      </p:sp>
      <p:sp>
        <p:nvSpPr>
          <p:cNvPr id="5" name="Tijdelijke aanduiding voor inhoud 4"/>
          <p:cNvSpPr>
            <a:spLocks noGrp="1"/>
          </p:cNvSpPr>
          <p:nvPr>
            <p:ph idx="1"/>
          </p:nvPr>
        </p:nvSpPr>
        <p:spPr/>
        <p:txBody>
          <a:bodyPr/>
          <a:lstStyle/>
          <a:p>
            <a:r>
              <a:rPr lang="nl-NL" dirty="0" smtClean="0"/>
              <a:t>15px padding</a:t>
            </a:r>
          </a:p>
          <a:p>
            <a:r>
              <a:rPr lang="nl-NL" dirty="0" smtClean="0"/>
              <a:t>Aantallen</a:t>
            </a:r>
          </a:p>
          <a:p>
            <a:r>
              <a:rPr lang="nl-NL" dirty="0" smtClean="0"/>
              <a:t>Verdeling</a:t>
            </a:r>
          </a:p>
          <a:p>
            <a:r>
              <a:rPr lang="nl-NL" dirty="0" smtClean="0"/>
              <a:t>12 kolommen</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57710672"/>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Autofit/>
          </a:bodyPr>
          <a:lstStyle/>
          <a:p>
            <a:r>
              <a:rPr lang="nl-NL" sz="2000" dirty="0" smtClean="0">
                <a:solidFill>
                  <a:schemeClr val="tx1">
                    <a:lumMod val="65000"/>
                    <a:lumOff val="35000"/>
                  </a:schemeClr>
                </a:solidFill>
              </a:rPr>
              <a:t>&lt;div class="container"&gt;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"col-lg-4"</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"col-lg-8"</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chemeClr val="tx1">
                  <a:lumMod val="65000"/>
                  <a:lumOff val="35000"/>
                </a:schemeClr>
              </a:solidFill>
            </a:endParaRPr>
          </a:p>
          <a:p>
            <a:r>
              <a:rPr lang="nl-NL" sz="2000" dirty="0" smtClean="0">
                <a:solidFill>
                  <a:schemeClr val="tx1">
                    <a:lumMod val="65000"/>
                    <a:lumOff val="35000"/>
                  </a:schemeClr>
                </a:solidFill>
              </a:rPr>
              <a:t>&lt;/div&gt;</a:t>
            </a:r>
            <a:endParaRPr lang="nl-NL" sz="20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sp>
        <p:nvSpPr>
          <p:cNvPr id="20" name="Rechthoek 19"/>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4797" cy="2794392"/>
            <a:chOff x="3114675" y="2614785"/>
            <a:chExt cx="5994797" cy="2794392"/>
          </a:xfrm>
        </p:grpSpPr>
        <p:sp>
          <p:nvSpPr>
            <p:cNvPr id="31" name="Rechthoek 30"/>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Rechthoek 31"/>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p:txBody>
        </p:sp>
        <p:sp>
          <p:nvSpPr>
            <p:cNvPr id="33" name="Rechthoek 32"/>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hthoek 33"/>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5" name="Rechthoek 3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Rechthoek 35"/>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Rechthoek 3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8" name="Rechthoek 37"/>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Rechthoek 38"/>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p:cNvSpPr txBox="1"/>
            <p:nvPr/>
          </p:nvSpPr>
          <p:spPr>
            <a:xfrm>
              <a:off x="3726738" y="4011795"/>
              <a:ext cx="3162300" cy="542600"/>
            </a:xfrm>
            <a:prstGeom prst="rect">
              <a:avLst/>
            </a:prstGeom>
          </p:spPr>
          <p:txBody>
            <a:bodyPr vert="horz" wrap="none" lIns="91440" tIns="45720" rIns="91440" bIns="45720" rtlCol="0" anchor="t">
              <a:normAutofit lnSpcReduction="10000"/>
            </a:bodyPr>
            <a:lstStyle/>
            <a:p>
              <a:r>
                <a:rPr lang="nl-NL" sz="1600" dirty="0" smtClean="0">
                  <a:solidFill>
                    <a:srgbClr val="5F6475"/>
                  </a:solidFill>
                  <a:latin typeface="+mj-lt"/>
                </a:rPr>
                <a:t>.</a:t>
              </a:r>
              <a:r>
                <a:rPr lang="nl-NL" sz="1600" dirty="0" err="1" smtClean="0">
                  <a:solidFill>
                    <a:srgbClr val="5F6475"/>
                  </a:solidFill>
                  <a:latin typeface="+mj-lt"/>
                </a:rPr>
                <a:t>rows</a:t>
              </a:r>
              <a:r>
                <a:rPr lang="nl-NL" sz="1600" dirty="0" smtClean="0">
                  <a:solidFill>
                    <a:srgbClr val="5F6475"/>
                  </a:solidFill>
                  <a:latin typeface="+mj-lt"/>
                </a:rPr>
                <a:t> passen in columns.</a:t>
              </a:r>
            </a:p>
            <a:p>
              <a:r>
                <a:rPr lang="nl-NL" sz="1600" dirty="0" smtClean="0">
                  <a:solidFill>
                    <a:srgbClr val="5F6475"/>
                  </a:solidFill>
                  <a:latin typeface="+mj-lt"/>
                </a:rPr>
                <a:t>De negatieve marge overlapt d</a:t>
              </a:r>
              <a:r>
                <a:rPr lang="nl-NL" sz="1600" b="0" dirty="0" smtClean="0">
                  <a:solidFill>
                    <a:srgbClr val="5F6475"/>
                  </a:solidFill>
                  <a:latin typeface="+mj-lt"/>
                </a:rPr>
                <a:t>e padding van de columns</a:t>
              </a:r>
            </a:p>
          </p:txBody>
        </p:sp>
        <p:sp>
          <p:nvSpPr>
            <p:cNvPr id="44" name="Rechthoek 43"/>
            <p:cNvSpPr/>
            <p:nvPr/>
          </p:nvSpPr>
          <p:spPr>
            <a:xfrm>
              <a:off x="4815021"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Rechthoek 44"/>
            <p:cNvSpPr/>
            <p:nvPr/>
          </p:nvSpPr>
          <p:spPr>
            <a:xfrm>
              <a:off x="4828118" y="32131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Rechthoek 45"/>
            <p:cNvSpPr/>
            <p:nvPr/>
          </p:nvSpPr>
          <p:spPr>
            <a:xfrm>
              <a:off x="8947518"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Rechthoek 46"/>
            <p:cNvSpPr/>
            <p:nvPr/>
          </p:nvSpPr>
          <p:spPr>
            <a:xfrm>
              <a:off x="8943975" y="32256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Rechthoek 47"/>
            <p:cNvSpPr/>
            <p:nvPr/>
          </p:nvSpPr>
          <p:spPr>
            <a:xfrm>
              <a:off x="4812198" y="2718619"/>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49" name="Rechthoek 48"/>
            <p:cNvSpPr/>
            <p:nvPr/>
          </p:nvSpPr>
          <p:spPr>
            <a:xfrm>
              <a:off x="4812198" y="3213388"/>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cxnSp>
          <p:nvCxnSpPr>
            <p:cNvPr id="43" name="Rechte verbindingslijn met pijl 42"/>
            <p:cNvCxnSpPr/>
            <p:nvPr/>
          </p:nvCxnSpPr>
          <p:spPr>
            <a:xfrm flipV="1">
              <a:off x="4171950" y="3417251"/>
              <a:ext cx="737447" cy="600919"/>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2349451012"/>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NESTED ROWS &amp; COLUMNS</a:t>
            </a:r>
          </a:p>
        </p:txBody>
      </p:sp>
      <p:sp>
        <p:nvSpPr>
          <p:cNvPr id="3" name="Tijdelijke aanduiding voor tekst 2"/>
          <p:cNvSpPr>
            <a:spLocks noGrp="1"/>
          </p:cNvSpPr>
          <p:nvPr>
            <p:ph type="body" idx="1"/>
          </p:nvPr>
        </p:nvSpPr>
        <p:spPr/>
        <p:txBody>
          <a:bodyPr/>
          <a:lstStyle/>
          <a:p>
            <a:r>
              <a:rPr lang="nl-NL" dirty="0" err="1" smtClean="0"/>
              <a:t>Rows</a:t>
            </a:r>
            <a:endParaRPr lang="nl-NL" dirty="0"/>
          </a:p>
        </p:txBody>
      </p:sp>
      <p:sp>
        <p:nvSpPr>
          <p:cNvPr id="5" name="Tijdelijke aanduiding voor inhoud 4"/>
          <p:cNvSpPr>
            <a:spLocks noGrp="1"/>
          </p:cNvSpPr>
          <p:nvPr>
            <p:ph sz="half" idx="2"/>
          </p:nvPr>
        </p:nvSpPr>
        <p:spPr/>
        <p:txBody>
          <a:bodyPr/>
          <a:lstStyle/>
          <a:p>
            <a:r>
              <a:rPr lang="nl-NL" dirty="0" smtClean="0"/>
              <a:t>In columns</a:t>
            </a:r>
          </a:p>
          <a:p>
            <a:r>
              <a:rPr lang="nl-NL" dirty="0" smtClean="0"/>
              <a:t>Overlappende marge</a:t>
            </a:r>
            <a:endParaRPr lang="nl-NL" dirty="0"/>
          </a:p>
          <a:p>
            <a:r>
              <a:rPr lang="nl-NL" dirty="0" smtClean="0"/>
              <a:t>Geen container</a:t>
            </a:r>
          </a:p>
        </p:txBody>
      </p:sp>
      <p:sp>
        <p:nvSpPr>
          <p:cNvPr id="6" name="Tijdelijke aanduiding voor tekst 5"/>
          <p:cNvSpPr>
            <a:spLocks noGrp="1"/>
          </p:cNvSpPr>
          <p:nvPr>
            <p:ph type="body" sz="quarter" idx="3"/>
          </p:nvPr>
        </p:nvSpPr>
        <p:spPr/>
        <p:txBody>
          <a:bodyPr/>
          <a:lstStyle/>
          <a:p>
            <a:r>
              <a:rPr lang="nl-NL" dirty="0" smtClean="0"/>
              <a:t>Columns</a:t>
            </a:r>
            <a:endParaRPr lang="nl-NL" dirty="0"/>
          </a:p>
        </p:txBody>
      </p:sp>
      <p:sp>
        <p:nvSpPr>
          <p:cNvPr id="7" name="Tijdelijke aanduiding voor inhoud 6"/>
          <p:cNvSpPr>
            <a:spLocks noGrp="1"/>
          </p:cNvSpPr>
          <p:nvPr>
            <p:ph sz="quarter" idx="4"/>
          </p:nvPr>
        </p:nvSpPr>
        <p:spPr/>
        <p:txBody>
          <a:bodyPr/>
          <a:lstStyle/>
          <a:p>
            <a:r>
              <a:rPr lang="nl-NL" dirty="0" smtClean="0"/>
              <a:t>12 columns</a:t>
            </a:r>
          </a:p>
          <a:p>
            <a:r>
              <a:rPr lang="nl-NL" dirty="0" err="1" smtClean="0"/>
              <a:t>Rows</a:t>
            </a:r>
            <a:r>
              <a:rPr lang="nl-NL" dirty="0" smtClean="0"/>
              <a:t> nodig</a:t>
            </a:r>
            <a:endParaRPr lang="nl-NL" dirty="0"/>
          </a:p>
        </p:txBody>
      </p:sp>
    </p:spTree>
    <p:extLst>
      <p:ext uri="{BB962C8B-B14F-4D97-AF65-F5344CB8AC3E}">
        <p14:creationId xmlns:p14="http://schemas.microsoft.com/office/powerpoint/2010/main" val="2909718016"/>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ELEMENTEN</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4268172842"/>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STACKED TABLE</a:t>
            </a:r>
            <a:endParaRPr lang="nl-NL" dirty="0"/>
          </a:p>
        </p:txBody>
      </p:sp>
    </p:spTree>
    <p:extLst>
      <p:ext uri="{BB962C8B-B14F-4D97-AF65-F5344CB8AC3E}">
        <p14:creationId xmlns:p14="http://schemas.microsoft.com/office/powerpoint/2010/main" val="222706787"/>
      </p:ext>
    </p:extLst>
  </p:cSld>
  <p:clrMapOvr>
    <a:masterClrMapping/>
  </p:clrMapOvr>
  <p:transition spd="slow">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2647092556"/>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t>1 WEBSITE VOOR </a:t>
            </a:r>
            <a:r>
              <a:rPr lang="en-US" dirty="0" smtClean="0"/>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Data</a:t>
            </a:r>
            <a:endParaRPr lang="nl-NL" dirty="0"/>
          </a:p>
          <a:p>
            <a:r>
              <a:rPr lang="nl-NL" dirty="0" smtClean="0"/>
              <a:t>Scrollbar</a:t>
            </a:r>
          </a:p>
          <a:p>
            <a:r>
              <a:rPr lang="nl-NL" dirty="0" err="1" smtClean="0"/>
              <a:t>Fixed</a:t>
            </a:r>
            <a:r>
              <a:rPr lang="nl-NL" dirty="0" smtClean="0"/>
              <a:t> header</a:t>
            </a:r>
            <a:endParaRPr lang="nl-NL" dirty="0"/>
          </a:p>
          <a:p>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537776191"/>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Nodig</a:t>
            </a:r>
          </a:p>
          <a:p>
            <a:r>
              <a:rPr lang="nl-NL" dirty="0" smtClean="0"/>
              <a:t>Data transfer</a:t>
            </a:r>
          </a:p>
          <a:p>
            <a:r>
              <a:rPr lang="nl-NL" dirty="0" smtClean="0"/>
              <a:t>Link</a:t>
            </a:r>
          </a:p>
          <a:p>
            <a:r>
              <a:rPr lang="nl-NL" dirty="0" smtClean="0"/>
              <a:t>Formaat</a:t>
            </a:r>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3" name="Titel 2"/>
          <p:cNvSpPr>
            <a:spLocks noGrp="1"/>
          </p:cNvSpPr>
          <p:nvPr>
            <p:ph type="title"/>
          </p:nvPr>
        </p:nvSpPr>
        <p:spPr/>
        <p:txBody>
          <a:bodyPr>
            <a:normAutofit/>
          </a:bodyPr>
          <a:lstStyle/>
          <a:p>
            <a:r>
              <a:rPr lang="nl-NL" dirty="0" smtClean="0"/>
              <a:t>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Viewport</a:t>
            </a:r>
          </a:p>
          <a:p>
            <a:r>
              <a:rPr lang="nl-NL" dirty="0" smtClean="0"/>
              <a:t>Navigatie</a:t>
            </a:r>
          </a:p>
          <a:p>
            <a:r>
              <a:rPr lang="nl-NL" dirty="0" smtClean="0"/>
              <a:t>Sidebars</a:t>
            </a:r>
          </a:p>
          <a:p>
            <a:r>
              <a:rPr lang="nl-NL" dirty="0" smtClean="0"/>
              <a:t>Afbeeldingen</a:t>
            </a:r>
            <a:endParaRPr lang="nl-NL" dirty="0" smtClean="0"/>
          </a:p>
          <a:p>
            <a:r>
              <a:rPr lang="nl-NL" dirty="0" smtClean="0"/>
              <a:t>Tabellen</a:t>
            </a:r>
          </a:p>
          <a:p>
            <a:r>
              <a:rPr lang="nl-NL" dirty="0" err="1" smtClean="0"/>
              <a:t>Hovers</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632235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mtClean="0"/>
              <a:t>DE VIEWPORT</a:t>
            </a:r>
            <a:endParaRPr lang="nl-NL" dirty="0"/>
          </a:p>
        </p:txBody>
      </p:sp>
      <p:sp>
        <p:nvSpPr>
          <p:cNvPr id="4" name="Tijdelijke aanduiding voor inhoud 3"/>
          <p:cNvSpPr>
            <a:spLocks noGrp="1"/>
          </p:cNvSpPr>
          <p:nvPr>
            <p:ph idx="1"/>
          </p:nvPr>
        </p:nvSpPr>
        <p:spPr/>
        <p:txBody>
          <a:bodyPr/>
          <a:lstStyle/>
          <a:p>
            <a:r>
              <a:rPr lang="nl-NL" dirty="0" smtClean="0"/>
              <a:t>Een pixel is geen pixel</a:t>
            </a:r>
          </a:p>
          <a:p>
            <a:r>
              <a:rPr lang="nl-NL" dirty="0" smtClean="0"/>
              <a:t>Default </a:t>
            </a:r>
            <a:r>
              <a:rPr lang="nl-NL" dirty="0" err="1" smtClean="0"/>
              <a:t>desktops</a:t>
            </a:r>
            <a:endParaRPr lang="nl-NL" dirty="0" smtClean="0"/>
          </a:p>
          <a:p>
            <a:r>
              <a:rPr lang="nl-NL" dirty="0" smtClean="0"/>
              <a:t>Viewport instellen</a:t>
            </a:r>
          </a:p>
        </p:txBody>
      </p:sp>
    </p:spTree>
    <p:extLst>
      <p:ext uri="{BB962C8B-B14F-4D97-AF65-F5344CB8AC3E}">
        <p14:creationId xmlns:p14="http://schemas.microsoft.com/office/powerpoint/2010/main" val="3565926876"/>
      </p:ext>
    </p:extLst>
  </p:cSld>
  <p:clrMapOvr>
    <a:masterClrMapping/>
  </p:clrMapOvr>
  <p:transition spd="slow">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VIEWPORT</a:t>
            </a:r>
            <a:endParaRPr lang="nl-NL" dirty="0"/>
          </a:p>
        </p:txBody>
      </p:sp>
      <p:sp>
        <p:nvSpPr>
          <p:cNvPr id="4" name="Tijdelijke aanduiding voor tekst 3"/>
          <p:cNvSpPr>
            <a:spLocks noGrp="1"/>
          </p:cNvSpPr>
          <p:nvPr>
            <p:ph type="body" sz="quarter" idx="10"/>
          </p:nvPr>
        </p:nvSpPr>
        <p:spPr/>
        <p:txBody>
          <a:bodyPr>
            <a:noAutofit/>
          </a:bodyPr>
          <a:lstStyle/>
          <a:p>
            <a:r>
              <a:rPr lang="en-US" sz="3200" dirty="0">
                <a:solidFill>
                  <a:srgbClr val="F92672"/>
                </a:solidFill>
              </a:rPr>
              <a:t>&lt;meta</a:t>
            </a:r>
            <a:r>
              <a:rPr lang="en-US" sz="3200" dirty="0">
                <a:solidFill>
                  <a:srgbClr val="F8F8F2"/>
                </a:solidFill>
              </a:rPr>
              <a:t> </a:t>
            </a:r>
            <a:r>
              <a:rPr lang="en-US" sz="3200" dirty="0">
                <a:solidFill>
                  <a:srgbClr val="A6E22E"/>
                </a:solidFill>
              </a:rPr>
              <a:t>name=</a:t>
            </a:r>
            <a:r>
              <a:rPr lang="en-US" sz="3200" dirty="0">
                <a:solidFill>
                  <a:srgbClr val="E6DB74"/>
                </a:solidFill>
              </a:rPr>
              <a:t>"viewport"</a:t>
            </a:r>
            <a:r>
              <a:rPr lang="en-US" sz="3200" dirty="0">
                <a:solidFill>
                  <a:srgbClr val="F8F8F2"/>
                </a:solidFill>
              </a:rPr>
              <a:t> </a:t>
            </a:r>
            <a:r>
              <a:rPr lang="en-US" sz="3200" dirty="0" smtClean="0">
                <a:solidFill>
                  <a:srgbClr val="F8F8F2"/>
                </a:solidFill>
              </a:rPr>
              <a:t>	</a:t>
            </a:r>
            <a:r>
              <a:rPr lang="en-US" sz="3200" dirty="0" smtClean="0">
                <a:solidFill>
                  <a:srgbClr val="A6E22E"/>
                </a:solidFill>
              </a:rPr>
              <a:t>content=</a:t>
            </a:r>
            <a:r>
              <a:rPr lang="en-US" sz="3200" dirty="0" smtClean="0">
                <a:solidFill>
                  <a:srgbClr val="E6DB74"/>
                </a:solidFill>
              </a:rPr>
              <a:t>"</a:t>
            </a:r>
          </a:p>
          <a:p>
            <a:r>
              <a:rPr lang="en-US" sz="3200" dirty="0" smtClean="0">
                <a:solidFill>
                  <a:srgbClr val="E6DB74"/>
                </a:solidFill>
              </a:rPr>
              <a:t>	width=device-width,</a:t>
            </a:r>
          </a:p>
          <a:p>
            <a:r>
              <a:rPr lang="en-US" sz="3200" dirty="0">
                <a:solidFill>
                  <a:srgbClr val="E6DB74"/>
                </a:solidFill>
                <a:latin typeface="Monaco" panose="020B0509030404040204" pitchFamily="49" charset="0"/>
              </a:rPr>
              <a:t>	</a:t>
            </a:r>
            <a:r>
              <a:rPr lang="en-US" sz="3200" dirty="0" smtClean="0">
                <a:solidFill>
                  <a:srgbClr val="E6DB74"/>
                </a:solidFill>
                <a:latin typeface="Monaco" panose="020B0509030404040204" pitchFamily="49" charset="0"/>
              </a:rPr>
              <a:t>initial-scale=1,</a:t>
            </a:r>
          </a:p>
          <a:p>
            <a:r>
              <a:rPr lang="en-US" sz="3200" dirty="0">
                <a:solidFill>
                  <a:srgbClr val="E6DB74"/>
                </a:solidFill>
              </a:rPr>
              <a:t>	</a:t>
            </a:r>
            <a:r>
              <a:rPr lang="en-US" sz="3200" dirty="0" smtClean="0">
                <a:solidFill>
                  <a:srgbClr val="E6DB74"/>
                </a:solidFill>
                <a:latin typeface="Monaco" panose="020B0509030404040204" pitchFamily="49" charset="0"/>
              </a:rPr>
              <a:t>maximum-scale=1,</a:t>
            </a:r>
          </a:p>
          <a:p>
            <a:r>
              <a:rPr lang="en-US" sz="3200" dirty="0">
                <a:solidFill>
                  <a:srgbClr val="E6DB74"/>
                </a:solidFill>
              </a:rPr>
              <a:t>	</a:t>
            </a:r>
            <a:r>
              <a:rPr lang="en-US" sz="3200" dirty="0" smtClean="0">
                <a:solidFill>
                  <a:srgbClr val="E6DB74"/>
                </a:solidFill>
                <a:latin typeface="Monaco" panose="020B0509030404040204" pitchFamily="49" charset="0"/>
              </a:rPr>
              <a:t>user-scalable=no"</a:t>
            </a:r>
            <a:r>
              <a:rPr lang="en-US" sz="3200" dirty="0" smtClean="0">
                <a:solidFill>
                  <a:srgbClr val="F92672"/>
                </a:solidFill>
                <a:latin typeface="Monaco" panose="020B0509030404040204" pitchFamily="49" charset="0"/>
              </a:rPr>
              <a:t>&gt;</a:t>
            </a:r>
            <a:endParaRPr lang="en-US" sz="3200" dirty="0">
              <a:solidFill>
                <a:srgbClr val="F8F8F2"/>
              </a:solidFill>
              <a:latin typeface="Monaco" panose="020B0509030404040204" pitchFamily="49" charset="0"/>
            </a:endParaRPr>
          </a:p>
          <a:p>
            <a:endParaRPr lang="nl-NL" sz="3200"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nl-NL" dirty="0" smtClean="0"/>
              <a:t>DE VIEWPORT</a:t>
            </a:r>
            <a:endParaRPr lang="nl-NL" dirty="0"/>
          </a:p>
        </p:txBody>
      </p:sp>
      <p:sp>
        <p:nvSpPr>
          <p:cNvPr id="7" name="Tijdelijke aanduiding voor inhoud 6"/>
          <p:cNvSpPr>
            <a:spLocks noGrp="1"/>
          </p:cNvSpPr>
          <p:nvPr>
            <p:ph idx="1"/>
          </p:nvPr>
        </p:nvSpPr>
        <p:spPr/>
        <p:txBody>
          <a:bodyPr anchor="ctr">
            <a:normAutofit/>
          </a:bodyPr>
          <a:lstStyle/>
          <a:p>
            <a:pPr algn="ctr"/>
            <a:r>
              <a:rPr lang="nl-NL" sz="16600" dirty="0" smtClean="0">
                <a:latin typeface="FontAwesome" pitchFamily="2" charset="0"/>
                <a:hlinkClick r:id="rId2" action="ppaction://hlinkfile"/>
              </a:rPr>
              <a:t></a:t>
            </a:r>
            <a:r>
              <a:rPr lang="nl-NL" sz="16600" dirty="0" smtClean="0">
                <a:latin typeface="FontAwesome" pitchFamily="2" charset="0"/>
              </a:rPr>
              <a:t>     </a:t>
            </a:r>
            <a:r>
              <a:rPr lang="nl-NL" sz="16600" dirty="0" smtClean="0">
                <a:latin typeface="FontAwesome" pitchFamily="2" charset="0"/>
                <a:hlinkClick r:id="rId3" action="ppaction://hlinkfile"/>
              </a:rPr>
              <a:t></a:t>
            </a:r>
            <a:endParaRPr lang="nl-NL" sz="16600" dirty="0">
              <a:latin typeface="FontAwesome" pitchFamily="2" charset="0"/>
            </a:endParaRPr>
          </a:p>
        </p:txBody>
      </p:sp>
    </p:spTree>
    <p:extLst>
      <p:ext uri="{BB962C8B-B14F-4D97-AF65-F5344CB8AC3E}">
        <p14:creationId xmlns:p14="http://schemas.microsoft.com/office/powerpoint/2010/main" val="3229392603"/>
      </p:ext>
    </p:extLst>
  </p:cSld>
  <p:clrMapOvr>
    <a:masterClrMapping/>
  </p:clrMapOvr>
  <p:transition spd="slow">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inhoud 3"/>
          <p:cNvSpPr>
            <a:spLocks noGrp="1"/>
          </p:cNvSpPr>
          <p:nvPr>
            <p:ph idx="1"/>
          </p:nvPr>
        </p:nvSpPr>
        <p:spPr/>
        <p:txBody>
          <a:bodyPr/>
          <a:lstStyle/>
          <a:p>
            <a:r>
              <a:rPr lang="nl-NL" dirty="0" smtClean="0"/>
              <a:t>Default is mobile</a:t>
            </a:r>
          </a:p>
          <a:p>
            <a:endParaRPr lang="nl-NL" dirty="0" smtClean="0"/>
          </a:p>
          <a:p>
            <a:r>
              <a:rPr lang="nl-NL" dirty="0" smtClean="0"/>
              <a:t>4 verschillende media </a:t>
            </a:r>
            <a:r>
              <a:rPr lang="nl-NL" dirty="0" err="1" smtClean="0"/>
              <a:t>queries</a:t>
            </a:r>
            <a:endParaRPr lang="nl-NL" dirty="0" smtClean="0"/>
          </a:p>
          <a:p>
            <a:pPr lvl="2"/>
            <a:r>
              <a:rPr lang="nl-NL" sz="2400" i="1" dirty="0"/>
              <a:t>.</a:t>
            </a:r>
            <a:r>
              <a:rPr lang="nl-NL" sz="2400" i="1" dirty="0" smtClean="0"/>
              <a:t>col-</a:t>
            </a:r>
            <a:r>
              <a:rPr lang="nl-NL" sz="2400" i="1" dirty="0" err="1" smtClean="0"/>
              <a:t>xs</a:t>
            </a:r>
            <a:r>
              <a:rPr lang="nl-NL" sz="2400" i="1" dirty="0" smtClean="0"/>
              <a:t>-* 	(Extra kleine apparaten </a:t>
            </a:r>
            <a:r>
              <a:rPr lang="nl-NL" sz="2400" b="1" i="1" dirty="0"/>
              <a:t>(&lt;768px</a:t>
            </a:r>
            <a:r>
              <a:rPr lang="nl-NL" sz="2400" b="1" i="1" dirty="0" smtClean="0"/>
              <a:t>)</a:t>
            </a:r>
            <a:r>
              <a:rPr lang="nl-NL" sz="2400" i="1" dirty="0" smtClean="0"/>
              <a:t>)</a:t>
            </a:r>
          </a:p>
          <a:p>
            <a:pPr lvl="2"/>
            <a:r>
              <a:rPr lang="nl-NL" sz="2400" i="1" dirty="0"/>
              <a:t>.</a:t>
            </a:r>
            <a:r>
              <a:rPr lang="nl-NL" sz="2400" i="1" dirty="0" smtClean="0"/>
              <a:t>col-sm-* 	(Kleine apparaten </a:t>
            </a:r>
            <a:r>
              <a:rPr lang="nl-NL" sz="2400" b="1" i="1" dirty="0"/>
              <a:t>(≥768px</a:t>
            </a:r>
            <a:r>
              <a:rPr lang="nl-NL" sz="2400" b="1" i="1" dirty="0" smtClean="0"/>
              <a:t>)</a:t>
            </a:r>
            <a:r>
              <a:rPr lang="nl-NL" sz="2400" i="1" dirty="0" smtClean="0"/>
              <a:t>)</a:t>
            </a:r>
          </a:p>
          <a:p>
            <a:pPr lvl="2"/>
            <a:r>
              <a:rPr lang="nl-NL" sz="2400" i="1" dirty="0"/>
              <a:t>.</a:t>
            </a:r>
            <a:r>
              <a:rPr lang="nl-NL" sz="2400" i="1" dirty="0" smtClean="0"/>
              <a:t>col-md-* 	(Medium apparaten </a:t>
            </a:r>
            <a:r>
              <a:rPr lang="nl-NL" sz="2400" b="1" i="1" dirty="0"/>
              <a:t>(≥992px</a:t>
            </a:r>
            <a:r>
              <a:rPr lang="nl-NL" sz="2400" b="1" i="1" dirty="0" smtClean="0"/>
              <a:t>)</a:t>
            </a:r>
            <a:r>
              <a:rPr lang="nl-NL" sz="2400" i="1" dirty="0" smtClean="0"/>
              <a:t>)</a:t>
            </a:r>
          </a:p>
          <a:p>
            <a:pPr lvl="2"/>
            <a:r>
              <a:rPr lang="nl-NL" sz="2400" i="1" dirty="0"/>
              <a:t>.</a:t>
            </a:r>
            <a:r>
              <a:rPr lang="nl-NL" sz="2400" i="1" dirty="0" smtClean="0"/>
              <a:t>col-</a:t>
            </a:r>
            <a:r>
              <a:rPr lang="nl-NL" sz="2400" i="1" dirty="0" err="1" smtClean="0"/>
              <a:t>lg</a:t>
            </a:r>
            <a:r>
              <a:rPr lang="nl-NL" sz="2400" i="1" dirty="0" smtClean="0"/>
              <a:t>-* 	(Grote apparaten </a:t>
            </a:r>
            <a:r>
              <a:rPr lang="nl-NL" sz="2400" b="1" i="1" dirty="0"/>
              <a:t>(≥1200px</a:t>
            </a:r>
            <a:r>
              <a:rPr lang="nl-NL" sz="2400" b="1" i="1" dirty="0" smtClean="0"/>
              <a:t>)</a:t>
            </a:r>
            <a:r>
              <a:rPr lang="nl-NL" sz="2400" i="1" dirty="0" smtClean="0"/>
              <a:t>)</a:t>
            </a:r>
          </a:p>
          <a:p>
            <a:pPr lvl="2"/>
            <a:endParaRPr lang="nl-NL" sz="2400" i="1" dirty="0"/>
          </a:p>
          <a:p>
            <a:pPr lvl="2"/>
            <a:endParaRPr lang="nl-NL" sz="2400" i="1" dirty="0" smtClean="0"/>
          </a:p>
          <a:p>
            <a:pPr lvl="2" algn="r"/>
            <a:r>
              <a:rPr lang="nl-NL" sz="2400" i="1" dirty="0" smtClean="0"/>
              <a:t>* Vervangen met een cijfer</a:t>
            </a:r>
            <a:endParaRPr lang="nl-NL" sz="2400" i="1" dirty="0"/>
          </a:p>
        </p:txBody>
      </p:sp>
    </p:spTree>
    <p:extLst>
      <p:ext uri="{BB962C8B-B14F-4D97-AF65-F5344CB8AC3E}">
        <p14:creationId xmlns:p14="http://schemas.microsoft.com/office/powerpoint/2010/main" val="58704983"/>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5" name="Tijdelijke aanduiding voor tekst 4"/>
          <p:cNvSpPr>
            <a:spLocks noGrp="1"/>
          </p:cNvSpPr>
          <p:nvPr>
            <p:ph type="body" sz="quarter" idx="10"/>
          </p:nvPr>
        </p:nvSpPr>
        <p:spPr/>
        <p:txBody>
          <a:bodyPr>
            <a:normAutofit fontScale="70000" lnSpcReduction="20000"/>
          </a:bodyPr>
          <a:lstStyle/>
          <a:p>
            <a:pPr>
              <a:lnSpc>
                <a:spcPct val="120000"/>
              </a:lnSpc>
            </a:pPr>
            <a:r>
              <a:rPr lang="nl-NL" dirty="0">
                <a:solidFill>
                  <a:srgbClr val="75715E"/>
                </a:solidFill>
              </a:rPr>
              <a:t>&lt;!–- Kleinere apparaten (telefoons, kleiner dan 768px</a:t>
            </a:r>
            <a:r>
              <a:rPr lang="nl-NL" dirty="0" smtClean="0">
                <a:solidFill>
                  <a:srgbClr val="75715E"/>
                </a:solidFill>
              </a:rPr>
              <a:t>) hebben geen </a:t>
            </a:r>
            <a:r>
              <a:rPr lang="nl-NL" dirty="0">
                <a:solidFill>
                  <a:srgbClr val="75715E"/>
                </a:solidFill>
              </a:rPr>
              <a:t>media query </a:t>
            </a:r>
            <a:r>
              <a:rPr lang="nl-NL" dirty="0" smtClean="0">
                <a:solidFill>
                  <a:srgbClr val="75715E"/>
                </a:solidFill>
              </a:rPr>
              <a:t>nodig. Dit </a:t>
            </a:r>
            <a:r>
              <a:rPr lang="nl-NL" dirty="0">
                <a:solidFill>
                  <a:srgbClr val="75715E"/>
                </a:solidFill>
              </a:rPr>
              <a:t>is de default </a:t>
            </a:r>
            <a:r>
              <a:rPr lang="nl-NL" dirty="0" smtClean="0">
                <a:solidFill>
                  <a:srgbClr val="75715E"/>
                </a:solidFill>
              </a:rPr>
              <a:t>binnen Bootstrap </a:t>
            </a:r>
            <a:r>
              <a:rPr lang="en-US" dirty="0">
                <a:solidFill>
                  <a:srgbClr val="75715E"/>
                </a:solidFill>
              </a:rPr>
              <a:t>--&gt;</a:t>
            </a:r>
            <a:endParaRPr lang="en-US" dirty="0">
              <a:solidFill>
                <a:srgbClr val="F8F8F2"/>
              </a:solidFill>
            </a:endParaRPr>
          </a:p>
          <a:p>
            <a:endParaRPr lang="nl-NL" dirty="0">
              <a:solidFill>
                <a:srgbClr val="75715E"/>
              </a:solidFill>
            </a:endParaRPr>
          </a:p>
          <a:p>
            <a:r>
              <a:rPr lang="nl-NL" dirty="0">
                <a:solidFill>
                  <a:srgbClr val="75715E"/>
                </a:solidFill>
              </a:rPr>
              <a:t>/* Kleine </a:t>
            </a:r>
            <a:r>
              <a:rPr lang="nl-NL" dirty="0" smtClean="0">
                <a:solidFill>
                  <a:srgbClr val="75715E"/>
                </a:solidFill>
              </a:rPr>
              <a:t>schermen (</a:t>
            </a:r>
            <a:r>
              <a:rPr lang="nl-NL" dirty="0">
                <a:solidFill>
                  <a:srgbClr val="75715E"/>
                </a:solidFill>
              </a:rPr>
              <a:t>tablets, 768px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768px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992px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1200px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r>
              <a:rPr lang="nl-NL" dirty="0" smtClean="0">
                <a:solidFill>
                  <a:srgbClr val="F8F8F2"/>
                </a:solidFill>
              </a:rPr>
              <a:t>}</a:t>
            </a:r>
            <a:endParaRPr lang="nl-NL" dirty="0">
              <a:solidFill>
                <a:srgbClr val="F8F8F2"/>
              </a:solidFill>
            </a:endParaRPr>
          </a:p>
        </p:txBody>
      </p:sp>
    </p:spTree>
    <p:extLst>
      <p:ext uri="{BB962C8B-B14F-4D97-AF65-F5344CB8AC3E}">
        <p14:creationId xmlns:p14="http://schemas.microsoft.com/office/powerpoint/2010/main" val="1675097124"/>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BINNEN BOOTSTRAP</a:t>
            </a:r>
            <a:endParaRPr lang="nl-NL" dirty="0"/>
          </a:p>
        </p:txBody>
      </p:sp>
    </p:spTree>
    <p:extLst>
      <p:ext uri="{BB962C8B-B14F-4D97-AF65-F5344CB8AC3E}">
        <p14:creationId xmlns:p14="http://schemas.microsoft.com/office/powerpoint/2010/main" val="4002147876"/>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NAVIGATIE</a:t>
            </a:r>
            <a:endParaRPr lang="nl-NL" dirty="0"/>
          </a:p>
        </p:txBody>
      </p:sp>
      <p:sp>
        <p:nvSpPr>
          <p:cNvPr id="4" name="Tijdelijke aanduiding voor inhoud 3"/>
          <p:cNvSpPr>
            <a:spLocks noGrp="1"/>
          </p:cNvSpPr>
          <p:nvPr>
            <p:ph idx="1"/>
          </p:nvPr>
        </p:nvSpPr>
        <p:spPr/>
        <p:txBody>
          <a:bodyPr/>
          <a:lstStyle/>
          <a:p>
            <a:r>
              <a:rPr lang="nl-NL" dirty="0" smtClean="0"/>
              <a:t>Verticaal</a:t>
            </a:r>
            <a:endParaRPr lang="nl-NL" dirty="0" smtClean="0"/>
          </a:p>
          <a:p>
            <a:r>
              <a:rPr lang="nl-NL" dirty="0" smtClean="0"/>
              <a:t>Verdeling</a:t>
            </a:r>
          </a:p>
          <a:p>
            <a:r>
              <a:rPr lang="nl-NL" dirty="0" smtClean="0"/>
              <a:t>Dropdowns</a:t>
            </a:r>
          </a:p>
          <a:p>
            <a:r>
              <a:rPr lang="nl-NL" dirty="0" smtClean="0"/>
              <a:t>Uitlijnen</a:t>
            </a:r>
            <a:endParaRPr lang="nl-NL" dirty="0" smtClean="0"/>
          </a:p>
          <a:p>
            <a:r>
              <a:rPr lang="nl-NL" dirty="0" smtClean="0"/>
              <a:t>Vast aan scherm</a:t>
            </a:r>
          </a:p>
          <a:p>
            <a:r>
              <a:rPr lang="nl-NL" dirty="0" smtClean="0"/>
              <a:t>Hamburgermenu</a:t>
            </a:r>
            <a:endParaRPr lang="nl-NL" dirty="0" smtClean="0"/>
          </a:p>
        </p:txBody>
      </p:sp>
    </p:spTree>
    <p:extLst>
      <p:ext uri="{BB962C8B-B14F-4D97-AF65-F5344CB8AC3E}">
        <p14:creationId xmlns:p14="http://schemas.microsoft.com/office/powerpoint/2010/main" val="1786608971"/>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nl-NL"/>
          </a:p>
        </p:txBody>
      </p:sp>
      <p:sp>
        <p:nvSpPr>
          <p:cNvPr id="5" name="Tijdelijke aanduiding voor tekst 4"/>
          <p:cNvSpPr>
            <a:spLocks noGrp="1"/>
          </p:cNvSpPr>
          <p:nvPr>
            <p:ph type="body" sz="quarter" idx="10"/>
          </p:nvPr>
        </p:nvSpPr>
        <p:spPr/>
        <p:txBody>
          <a:bodyPr>
            <a:normAutofit fontScale="700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a:t>
            </a:r>
            <a:r>
              <a:rPr lang="nl-NL" dirty="0">
                <a:solidFill>
                  <a:srgbClr val="E6DB74"/>
                </a:solidFill>
              </a:rPr>
              <a:t>-header"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&lt;button</a:t>
            </a:r>
            <a:r>
              <a:rPr lang="nl-NL" dirty="0">
                <a:solidFill>
                  <a:srgbClr val="F8F8F2"/>
                </a:solidFill>
              </a:rPr>
              <a:t> </a:t>
            </a:r>
            <a:r>
              <a:rPr lang="nl-NL" dirty="0">
                <a:solidFill>
                  <a:srgbClr val="A6E22E"/>
                </a:solidFill>
              </a:rPr>
              <a:t>type=</a:t>
            </a:r>
            <a:r>
              <a:rPr lang="nl-NL" dirty="0">
                <a:solidFill>
                  <a:srgbClr val="E6DB74"/>
                </a:solidFill>
              </a:rPr>
              <a:t>"button"</a:t>
            </a:r>
            <a:endParaRPr lang="nl-NL" dirty="0">
              <a:solidFill>
                <a:srgbClr val="F8F8F2"/>
              </a:solidFill>
            </a:endParaRPr>
          </a:p>
          <a:p>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navbar-toggle</a:t>
            </a:r>
            <a:r>
              <a:rPr lang="nl-NL" dirty="0">
                <a:solidFill>
                  <a:srgbClr val="E6DB74"/>
                </a:solidFill>
              </a:rPr>
              <a:t> </a:t>
            </a:r>
            <a:r>
              <a:rPr lang="nl-NL" dirty="0" err="1">
                <a:solidFill>
                  <a:srgbClr val="E6DB74"/>
                </a:solidFill>
              </a:rPr>
              <a:t>collapsed</a:t>
            </a:r>
            <a:r>
              <a:rPr lang="nl-NL" dirty="0">
                <a:solidFill>
                  <a:srgbClr val="E6DB74"/>
                </a:solidFill>
              </a:rPr>
              <a:t>"</a:t>
            </a:r>
            <a:endParaRPr lang="nl-NL" dirty="0">
              <a:solidFill>
                <a:srgbClr val="F8F8F2"/>
              </a:solidFill>
            </a:endParaRPr>
          </a:p>
          <a:p>
            <a:r>
              <a:rPr lang="nl-NL" dirty="0">
                <a:solidFill>
                  <a:srgbClr val="F8F8F2"/>
                </a:solidFill>
              </a:rPr>
              <a:t>          </a:t>
            </a:r>
            <a:r>
              <a:rPr lang="nl-NL" dirty="0">
                <a:solidFill>
                  <a:srgbClr val="A6E22E"/>
                </a:solidFill>
              </a:rPr>
              <a:t>data-</a:t>
            </a:r>
            <a:r>
              <a:rPr lang="nl-NL" dirty="0" err="1">
                <a:solidFill>
                  <a:srgbClr val="A6E22E"/>
                </a:solidFill>
              </a:rPr>
              <a:t>toggle</a:t>
            </a:r>
            <a:r>
              <a:rPr lang="nl-NL" dirty="0">
                <a:solidFill>
                  <a:srgbClr val="A6E22E"/>
                </a:solidFill>
              </a:rPr>
              <a:t>=</a:t>
            </a:r>
            <a:r>
              <a:rPr lang="nl-NL" dirty="0">
                <a:solidFill>
                  <a:srgbClr val="E6DB74"/>
                </a:solidFill>
              </a:rPr>
              <a:t>"</a:t>
            </a:r>
            <a:r>
              <a:rPr lang="nl-NL" dirty="0" err="1" smtClean="0">
                <a:solidFill>
                  <a:srgbClr val="E6DB74"/>
                </a:solidFill>
              </a:rPr>
              <a:t>collapse</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en-US" dirty="0">
                <a:solidFill>
                  <a:srgbClr val="F8F8F2"/>
                </a:solidFill>
              </a:rPr>
              <a:t>    </a:t>
            </a:r>
            <a:r>
              <a:rPr lang="en-US" dirty="0">
                <a:solidFill>
                  <a:srgbClr val="F92672"/>
                </a:solidFill>
              </a:rPr>
              <a:t>&lt;span</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sr</a:t>
            </a:r>
            <a:r>
              <a:rPr lang="en-US" dirty="0">
                <a:solidFill>
                  <a:srgbClr val="E6DB74"/>
                </a:solidFill>
              </a:rPr>
              <a:t>-only"</a:t>
            </a:r>
            <a:r>
              <a:rPr lang="en-US" dirty="0">
                <a:solidFill>
                  <a:srgbClr val="F92672"/>
                </a:solidFill>
              </a:rPr>
              <a:t>&gt;</a:t>
            </a:r>
            <a:r>
              <a:rPr lang="en-US" dirty="0">
                <a:solidFill>
                  <a:srgbClr val="F8F8F2"/>
                </a:solidFill>
              </a:rPr>
              <a:t>Toggle navigation</a:t>
            </a:r>
            <a:r>
              <a:rPr lang="en-US" dirty="0">
                <a:solidFill>
                  <a:srgbClr val="F92672"/>
                </a:solidFill>
              </a:rPr>
              <a:t>&lt;/span&gt;</a:t>
            </a:r>
            <a:endParaRPr lang="en-US"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&lt;/button&gt;</a:t>
            </a:r>
            <a:endParaRPr lang="nl-NL" dirty="0">
              <a:solidFill>
                <a:srgbClr val="F8F8F2"/>
              </a:solidFill>
            </a:endParaRPr>
          </a:p>
          <a:p>
            <a:r>
              <a:rPr lang="en-US" dirty="0">
                <a:solidFill>
                  <a:srgbClr val="F8F8F2"/>
                </a:solidFill>
              </a:rPr>
              <a:t>  </a:t>
            </a:r>
            <a:r>
              <a:rPr lang="en-US" dirty="0">
                <a:solidFill>
                  <a:srgbClr val="F92672"/>
                </a:solidFill>
              </a:rPr>
              <a:t>&lt;a</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navbar</a:t>
            </a:r>
            <a:r>
              <a:rPr lang="en-US" dirty="0">
                <a:solidFill>
                  <a:srgbClr val="E6DB74"/>
                </a:solidFill>
              </a:rPr>
              <a:t>-brand"</a:t>
            </a:r>
            <a:r>
              <a:rPr lang="en-US" dirty="0">
                <a:solidFill>
                  <a:srgbClr val="F8F8F2"/>
                </a:solidFill>
              </a:rPr>
              <a:t> </a:t>
            </a:r>
            <a:r>
              <a:rPr lang="en-US" dirty="0" err="1">
                <a:solidFill>
                  <a:srgbClr val="A6E22E"/>
                </a:solidFill>
              </a:rPr>
              <a:t>href</a:t>
            </a:r>
            <a:r>
              <a:rPr lang="en-US" dirty="0">
                <a:solidFill>
                  <a:srgbClr val="A6E22E"/>
                </a:solidFill>
              </a:rPr>
              <a:t>=</a:t>
            </a:r>
            <a:r>
              <a:rPr lang="en-US" dirty="0">
                <a:solidFill>
                  <a:srgbClr val="E6DB74"/>
                </a:solidFill>
              </a:rPr>
              <a:t>"#"</a:t>
            </a:r>
            <a:r>
              <a:rPr lang="en-US" dirty="0">
                <a:solidFill>
                  <a:srgbClr val="F92672"/>
                </a:solidFill>
              </a:rPr>
              <a:t>&gt;</a:t>
            </a:r>
            <a:r>
              <a:rPr lang="en-US" dirty="0">
                <a:solidFill>
                  <a:srgbClr val="F8F8F2"/>
                </a:solidFill>
              </a:rPr>
              <a:t>Project name</a:t>
            </a:r>
            <a:r>
              <a:rPr lang="en-US" dirty="0">
                <a:solidFill>
                  <a:srgbClr val="F92672"/>
                </a:solidFill>
              </a:rPr>
              <a:t>&lt;/a&gt;</a:t>
            </a:r>
            <a:endParaRPr lang="en-US" dirty="0">
              <a:solidFill>
                <a:srgbClr val="F8F8F2"/>
              </a:solidFill>
            </a:endParaRPr>
          </a:p>
          <a:p>
            <a:r>
              <a:rPr lang="nl-NL" dirty="0">
                <a:solidFill>
                  <a:srgbClr val="F92672"/>
                </a:solidFill>
              </a:rPr>
              <a:t>&lt;/div</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4140738808"/>
      </p:ext>
    </p:extLst>
  </p:cSld>
  <p:clrMapOvr>
    <a:masterClrMapping/>
  </p:clrMapOvr>
  <p:transition spd="slow">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nl-NL"/>
          </a:p>
        </p:txBody>
      </p:sp>
      <p:sp>
        <p:nvSpPr>
          <p:cNvPr id="5" name="Tijdelijke aanduiding voor tekst 4"/>
          <p:cNvSpPr>
            <a:spLocks noGrp="1"/>
          </p:cNvSpPr>
          <p:nvPr>
            <p:ph type="body" sz="quarter" idx="10"/>
          </p:nvPr>
        </p:nvSpPr>
        <p:spPr/>
        <p:txBody>
          <a:bodyPr>
            <a:normAutofit fontScale="92500" lnSpcReduction="10000"/>
          </a:bodyPr>
          <a:lstStyle/>
          <a:p>
            <a:r>
              <a:rPr lang="nl-NL" dirty="0" smtClean="0"/>
              <a:t>...</a:t>
            </a:r>
          </a:p>
          <a:p>
            <a:r>
              <a:rPr lang="nl-NL" dirty="0">
                <a:solidFill>
                  <a:srgbClr val="F92672"/>
                </a:solidFill>
              </a:rPr>
              <a:t>&lt;</a:t>
            </a:r>
            <a:r>
              <a:rPr lang="nl-NL" dirty="0" err="1">
                <a:solidFill>
                  <a:srgbClr val="F92672"/>
                </a:solidFill>
              </a:rPr>
              <a:t>ul</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a:t>
            </a:r>
            <a:r>
              <a:rPr lang="nl-NL" dirty="0">
                <a:solidFill>
                  <a:srgbClr val="E6DB74"/>
                </a:solidFill>
              </a:rPr>
              <a:t> </a:t>
            </a:r>
            <a:r>
              <a:rPr lang="nl-NL" dirty="0" err="1">
                <a:solidFill>
                  <a:srgbClr val="E6DB74"/>
                </a:solidFill>
              </a:rPr>
              <a:t>navbar-nav</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active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active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&lt;/li&gt;</a:t>
            </a:r>
            <a:endParaRPr lang="nl-NL" dirty="0">
              <a:solidFill>
                <a:srgbClr val="F8F8F2"/>
              </a:solidFill>
            </a:endParaRPr>
          </a:p>
          <a:p>
            <a:r>
              <a:rPr lang="nl-NL" dirty="0" smtClean="0">
                <a:solidFill>
                  <a:srgbClr val="F92672"/>
                </a:solidFill>
              </a:rPr>
              <a:t>&lt;/</a:t>
            </a:r>
            <a:r>
              <a:rPr lang="nl-NL" dirty="0" err="1">
                <a:solidFill>
                  <a:srgbClr val="F92672"/>
                </a:solidFill>
              </a:rPr>
              <a:t>ul</a:t>
            </a:r>
            <a:r>
              <a:rPr lang="nl-NL" dirty="0">
                <a:solidFill>
                  <a:srgbClr val="F92672"/>
                </a:solidFill>
              </a:rPr>
              <a:t>&gt;</a:t>
            </a:r>
            <a:endParaRPr lang="nl-NL" dirty="0">
              <a:solidFill>
                <a:srgbClr val="F8F8F2"/>
              </a:solidFill>
            </a:endParaRPr>
          </a:p>
          <a:p>
            <a:endParaRPr lang="nl-NL" dirty="0"/>
          </a:p>
        </p:txBody>
      </p:sp>
    </p:spTree>
    <p:extLst>
      <p:ext uri="{BB962C8B-B14F-4D97-AF65-F5344CB8AC3E}">
        <p14:creationId xmlns:p14="http://schemas.microsoft.com/office/powerpoint/2010/main" val="1748012555"/>
      </p:ext>
    </p:extLst>
  </p:cSld>
  <p:clrMapOvr>
    <a:masterClrMapping/>
  </p:clrMapOvr>
  <p:transition spd="slow">
    <p:push/>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2392371421"/>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HOVERS</a:t>
            </a:r>
            <a:endParaRPr lang="nl-NL" dirty="0"/>
          </a:p>
        </p:txBody>
      </p:sp>
      <p:sp>
        <p:nvSpPr>
          <p:cNvPr id="3" name="Tijdelijke aanduiding voor inhoud 2"/>
          <p:cNvSpPr>
            <a:spLocks noGrp="1"/>
          </p:cNvSpPr>
          <p:nvPr>
            <p:ph idx="1"/>
          </p:nvPr>
        </p:nvSpPr>
        <p:spPr/>
        <p:txBody>
          <a:bodyPr/>
          <a:lstStyle/>
          <a:p>
            <a:r>
              <a:rPr lang="nl-NL" dirty="0" smtClean="0"/>
              <a:t>Zichtbaar</a:t>
            </a:r>
          </a:p>
          <a:p>
            <a:r>
              <a:rPr lang="nl-NL" dirty="0" smtClean="0"/>
              <a:t>Acties</a:t>
            </a:r>
          </a:p>
          <a:p>
            <a:r>
              <a:rPr lang="nl-NL" dirty="0" err="1" smtClean="0"/>
              <a:t>Toggle</a:t>
            </a:r>
            <a:endParaRPr lang="nl-NL" dirty="0" smtClean="0"/>
          </a:p>
          <a:p>
            <a:r>
              <a:rPr lang="nl-NL" dirty="0" smtClean="0"/>
              <a:t>Dubbel tap</a:t>
            </a:r>
          </a:p>
        </p:txBody>
      </p:sp>
    </p:spTree>
    <p:extLst>
      <p:ext uri="{BB962C8B-B14F-4D97-AF65-F5344CB8AC3E}">
        <p14:creationId xmlns:p14="http://schemas.microsoft.com/office/powerpoint/2010/main" val="4149509187"/>
      </p:ext>
    </p:extLst>
  </p:cSld>
  <p:clrMapOvr>
    <a:masterClrMapping/>
  </p:clrMapOvr>
  <p:transition spd="slow">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IMAGES</a:t>
            </a:r>
            <a:endParaRPr lang="nl-NL" dirty="0"/>
          </a:p>
        </p:txBody>
      </p:sp>
      <p:sp>
        <p:nvSpPr>
          <p:cNvPr id="3" name="Tijdelijke aanduiding voor inhoud 2"/>
          <p:cNvSpPr>
            <a:spLocks noGrp="1"/>
          </p:cNvSpPr>
          <p:nvPr>
            <p:ph idx="1"/>
          </p:nvPr>
        </p:nvSpPr>
        <p:spPr/>
        <p:txBody>
          <a:bodyPr/>
          <a:lstStyle/>
          <a:p>
            <a:r>
              <a:rPr lang="nl-NL" dirty="0" smtClean="0"/>
              <a:t>Picture element</a:t>
            </a:r>
          </a:p>
          <a:p>
            <a:r>
              <a:rPr lang="nl-NL" dirty="0" err="1" smtClean="0"/>
              <a:t>Srcset</a:t>
            </a:r>
            <a:endParaRPr lang="nl-NL" dirty="0" smtClean="0"/>
          </a:p>
          <a:p>
            <a:r>
              <a:rPr lang="nl-NL" dirty="0" smtClean="0"/>
              <a:t>Background</a:t>
            </a:r>
          </a:p>
          <a:p>
            <a:r>
              <a:rPr lang="nl-NL" dirty="0" smtClean="0"/>
              <a:t>javascript</a:t>
            </a:r>
          </a:p>
          <a:p>
            <a:r>
              <a:rPr lang="nl-NL" dirty="0" smtClean="0"/>
              <a:t>Retina</a:t>
            </a:r>
            <a:endParaRPr lang="nl-NL" dirty="0"/>
          </a:p>
        </p:txBody>
      </p:sp>
    </p:spTree>
    <p:extLst>
      <p:ext uri="{BB962C8B-B14F-4D97-AF65-F5344CB8AC3E}">
        <p14:creationId xmlns:p14="http://schemas.microsoft.com/office/powerpoint/2010/main" val="466031734"/>
      </p:ext>
    </p:extLst>
  </p:cSld>
  <p:clrMapOvr>
    <a:masterClrMapping/>
  </p:clrMapOvr>
  <p:transition spd="slow">
    <p:push/>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PICTURE ELEMENT</a:t>
            </a:r>
            <a:endParaRPr lang="nl-NL" dirty="0"/>
          </a:p>
        </p:txBody>
      </p:sp>
      <p:sp>
        <p:nvSpPr>
          <p:cNvPr id="5" name="Tijdelijke aanduiding voor tekst 4"/>
          <p:cNvSpPr>
            <a:spLocks noGrp="1"/>
          </p:cNvSpPr>
          <p:nvPr>
            <p:ph type="body" sz="quarter" idx="10"/>
          </p:nvPr>
        </p:nvSpPr>
        <p:spPr/>
        <p:txBody>
          <a:bodyPr>
            <a:normAutofit/>
          </a:bodyPr>
          <a:lstStyle/>
          <a:p>
            <a:r>
              <a:rPr lang="nl-NL" sz="2000" dirty="0">
                <a:solidFill>
                  <a:srgbClr val="F92672"/>
                </a:solidFill>
              </a:rPr>
              <a:t>&lt;picture&gt;</a:t>
            </a:r>
            <a:endParaRPr lang="nl-NL" sz="2000" dirty="0">
              <a:solidFill>
                <a:srgbClr val="F8F8F2"/>
              </a:solidFill>
            </a:endParaRPr>
          </a:p>
          <a:p>
            <a:r>
              <a:rPr lang="nl-NL" sz="2000" dirty="0">
                <a:solidFill>
                  <a:srgbClr val="F8F8F2"/>
                </a:solidFill>
              </a:rPr>
              <a:t>    </a:t>
            </a:r>
            <a:r>
              <a:rPr lang="nl-NL" sz="2000" dirty="0">
                <a:solidFill>
                  <a:srgbClr val="75715E"/>
                </a:solidFill>
              </a:rPr>
              <a:t>&lt;!-- image </a:t>
            </a:r>
            <a:r>
              <a:rPr lang="nl-NL" sz="2000" dirty="0" err="1">
                <a:solidFill>
                  <a:srgbClr val="75715E"/>
                </a:solidFill>
              </a:rPr>
              <a:t>based</a:t>
            </a:r>
            <a:r>
              <a:rPr lang="nl-NL" sz="2000" dirty="0">
                <a:solidFill>
                  <a:srgbClr val="75715E"/>
                </a:solidFill>
              </a:rPr>
              <a:t> on media-query --&gt;</a:t>
            </a:r>
            <a:endParaRPr lang="nl-NL" sz="2000" dirty="0">
              <a:solidFill>
                <a:srgbClr val="F8F8F2"/>
              </a:solidFill>
            </a:endParaRPr>
          </a:p>
          <a:p>
            <a:r>
              <a:rPr lang="en-US" sz="2000" dirty="0">
                <a:solidFill>
                  <a:srgbClr val="F8F8F2"/>
                </a:solidFill>
              </a:rPr>
              <a:t>    </a:t>
            </a:r>
            <a:r>
              <a:rPr lang="en-US" sz="2000" dirty="0">
                <a:solidFill>
                  <a:srgbClr val="F92672"/>
                </a:solidFill>
              </a:rPr>
              <a:t>&lt;source</a:t>
            </a:r>
            <a:r>
              <a:rPr lang="en-US" sz="2000" dirty="0">
                <a:solidFill>
                  <a:srgbClr val="F8F8F2"/>
                </a:solidFill>
              </a:rPr>
              <a:t> </a:t>
            </a:r>
            <a:r>
              <a:rPr lang="en-US" sz="2000" dirty="0">
                <a:solidFill>
                  <a:srgbClr val="A6E22E"/>
                </a:solidFill>
              </a:rPr>
              <a:t>media=</a:t>
            </a:r>
            <a:r>
              <a:rPr lang="en-US" sz="2000" dirty="0">
                <a:solidFill>
                  <a:srgbClr val="E6DB74"/>
                </a:solidFill>
              </a:rPr>
              <a:t>"(max-width: </a:t>
            </a:r>
            <a:r>
              <a:rPr lang="en-US" sz="2000" dirty="0" smtClean="0">
                <a:solidFill>
                  <a:srgbClr val="E6DB74"/>
                </a:solidFill>
              </a:rPr>
              <a:t>767px</a:t>
            </a:r>
            <a:r>
              <a:rPr lang="en-US" sz="2000" dirty="0">
                <a:solidFill>
                  <a:srgbClr val="E6DB74"/>
                </a:solidFill>
              </a:rPr>
              <a:t>)"</a:t>
            </a:r>
            <a:r>
              <a:rPr lang="en-US" sz="2000" dirty="0">
                <a:solidFill>
                  <a:srgbClr val="F8F8F2"/>
                </a:solidFill>
              </a:rPr>
              <a:t> </a:t>
            </a:r>
            <a:r>
              <a:rPr lang="en-US" sz="2000" dirty="0" err="1">
                <a:solidFill>
                  <a:srgbClr val="A6E22E"/>
                </a:solidFill>
              </a:rPr>
              <a:t>srcset</a:t>
            </a:r>
            <a:r>
              <a:rPr lang="en-US" sz="2000" dirty="0" smtClean="0">
                <a:solidFill>
                  <a:srgbClr val="A6E22E"/>
                </a:solidFill>
              </a:rPr>
              <a:t>=</a:t>
            </a:r>
            <a:r>
              <a:rPr lang="en-US" sz="2000" dirty="0" smtClean="0">
                <a:solidFill>
                  <a:srgbClr val="E6DB74"/>
                </a:solidFill>
              </a:rPr>
              <a:t>"extra-small.jpg"</a:t>
            </a:r>
            <a:r>
              <a:rPr lang="en-US" sz="2000" dirty="0" smtClean="0">
                <a:solidFill>
                  <a:srgbClr val="F8F8F2"/>
                </a:solidFill>
              </a:rPr>
              <a:t> </a:t>
            </a:r>
            <a:r>
              <a:rPr lang="en-US"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768px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"small.jpg"</a:t>
            </a:r>
            <a:r>
              <a:rPr lang="nl-NL" sz="2000" dirty="0" smtClean="0">
                <a:solidFill>
                  <a:srgbClr val="F8F8F2"/>
                </a:solidFill>
              </a:rPr>
              <a:t> </a:t>
            </a:r>
            <a:r>
              <a:rPr lang="nl-NL"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992px)"</a:t>
            </a:r>
            <a:r>
              <a:rPr lang="nl-NL" sz="2000" dirty="0">
                <a:solidFill>
                  <a:srgbClr val="F8F8F2"/>
                </a:solidFill>
              </a:rPr>
              <a:t> </a:t>
            </a:r>
            <a:r>
              <a:rPr lang="nl-NL" sz="2000" dirty="0" err="1">
                <a:solidFill>
                  <a:srgbClr val="A6E22E"/>
                </a:solidFill>
              </a:rPr>
              <a:t>srcset</a:t>
            </a:r>
            <a:r>
              <a:rPr lang="nl-NL" sz="2000" dirty="0">
                <a:solidFill>
                  <a:srgbClr val="A6E22E"/>
                </a:solidFill>
              </a:rPr>
              <a:t>=</a:t>
            </a:r>
            <a:r>
              <a:rPr lang="nl-NL" sz="2000" dirty="0">
                <a:solidFill>
                  <a:srgbClr val="E6DB74"/>
                </a:solidFill>
              </a:rPr>
              <a:t>"medium.jpg"</a:t>
            </a:r>
            <a:r>
              <a:rPr lang="nl-NL" sz="2000" dirty="0">
                <a:solidFill>
                  <a:srgbClr val="F8F8F2"/>
                </a:solidFill>
              </a:rPr>
              <a:t> </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a:t>
            </a:r>
            <a:r>
              <a:rPr lang="nl-NL" sz="2000" dirty="0">
                <a:solidFill>
                  <a:srgbClr val="F92672"/>
                </a:solidFill>
              </a:rPr>
              <a: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1200px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"large.jpg</a:t>
            </a:r>
            <a:r>
              <a:rPr lang="nl-NL" sz="2000" dirty="0">
                <a:solidFill>
                  <a:srgbClr val="E6DB74"/>
                </a:solidFill>
              </a:rPr>
              <a:t>"</a:t>
            </a:r>
            <a:r>
              <a:rPr lang="nl-NL" sz="2000" dirty="0">
                <a:solidFill>
                  <a:srgbClr val="F8F8F2"/>
                </a:solidFill>
              </a:rPr>
              <a:t> </a:t>
            </a:r>
            <a:r>
              <a:rPr lang="nl-NL" sz="2000" dirty="0">
                <a:solidFill>
                  <a:srgbClr val="F92672"/>
                </a:solidFill>
              </a:rPr>
              <a:t>/&gt;</a:t>
            </a:r>
            <a:endParaRPr lang="nl-NL" sz="2000" dirty="0">
              <a:solidFill>
                <a:srgbClr val="F8F8F2"/>
              </a:solidFill>
            </a:endParaRPr>
          </a:p>
          <a:p>
            <a:r>
              <a:rPr lang="nl-NL" sz="2000" dirty="0" smtClean="0">
                <a:solidFill>
                  <a:srgbClr val="F8F8F2"/>
                </a:solidFill>
              </a:rPr>
              <a:t>    </a:t>
            </a:r>
            <a:r>
              <a:rPr lang="nl-NL" sz="2000" dirty="0" smtClean="0">
                <a:solidFill>
                  <a:srgbClr val="75715E"/>
                </a:solidFill>
              </a:rPr>
              <a:t>&lt;!-- default image --&gt;</a:t>
            </a:r>
            <a:endParaRPr lang="nl-NL" sz="2000" dirty="0" smtClean="0">
              <a:solidFill>
                <a:srgbClr val="F8F8F2"/>
              </a:solidFill>
            </a:endParaRPr>
          </a:p>
          <a:p>
            <a:r>
              <a:rPr lang="en-US" sz="2000" dirty="0" smtClean="0">
                <a:solidFill>
                  <a:srgbClr val="F8F8F2"/>
                </a:solidFill>
              </a:rPr>
              <a:t>    </a:t>
            </a:r>
            <a:r>
              <a:rPr lang="en-US" sz="2000" dirty="0">
                <a:solidFill>
                  <a:srgbClr val="F92672"/>
                </a:solidFill>
              </a:rPr>
              <a:t>&lt;</a:t>
            </a:r>
            <a:r>
              <a:rPr lang="en-US" sz="2000" dirty="0" err="1">
                <a:solidFill>
                  <a:srgbClr val="F92672"/>
                </a:solidFill>
              </a:rPr>
              <a:t>img</a:t>
            </a:r>
            <a:r>
              <a:rPr lang="en-US" sz="2000" dirty="0">
                <a:solidFill>
                  <a:srgbClr val="F8F8F2"/>
                </a:solidFill>
              </a:rPr>
              <a:t> </a:t>
            </a:r>
            <a:r>
              <a:rPr lang="en-US" sz="2000" dirty="0">
                <a:solidFill>
                  <a:srgbClr val="A6E22E"/>
                </a:solidFill>
              </a:rPr>
              <a:t>class=</a:t>
            </a:r>
            <a:r>
              <a:rPr lang="en-US" sz="2000" dirty="0">
                <a:solidFill>
                  <a:srgbClr val="E6DB74"/>
                </a:solidFill>
              </a:rPr>
              <a:t>"</a:t>
            </a:r>
            <a:r>
              <a:rPr lang="en-US" sz="2000" dirty="0" err="1">
                <a:solidFill>
                  <a:srgbClr val="E6DB74"/>
                </a:solidFill>
              </a:rPr>
              <a:t>img</a:t>
            </a:r>
            <a:r>
              <a:rPr lang="en-US" sz="2000" dirty="0">
                <a:solidFill>
                  <a:srgbClr val="E6DB74"/>
                </a:solidFill>
              </a:rPr>
              <a:t>-responsive"</a:t>
            </a:r>
            <a:r>
              <a:rPr lang="en-US" sz="2000" dirty="0">
                <a:solidFill>
                  <a:srgbClr val="F8F8F2"/>
                </a:solidFill>
              </a:rPr>
              <a:t> </a:t>
            </a:r>
            <a:r>
              <a:rPr lang="en-US" sz="2000" dirty="0" err="1">
                <a:solidFill>
                  <a:srgbClr val="A6E22E"/>
                </a:solidFill>
              </a:rPr>
              <a:t>src</a:t>
            </a:r>
            <a:r>
              <a:rPr lang="en-US" sz="2000" dirty="0" smtClean="0">
                <a:solidFill>
                  <a:srgbClr val="A6E22E"/>
                </a:solidFill>
              </a:rPr>
              <a:t>=</a:t>
            </a:r>
            <a:r>
              <a:rPr lang="en-US" sz="2000" dirty="0" smtClean="0">
                <a:solidFill>
                  <a:srgbClr val="E6DB74"/>
                </a:solidFill>
              </a:rPr>
              <a:t>"large.jpg"</a:t>
            </a:r>
            <a:r>
              <a:rPr lang="en-US" sz="2000" dirty="0" smtClean="0">
                <a:solidFill>
                  <a:srgbClr val="F8F8F2"/>
                </a:solidFill>
              </a:rPr>
              <a:t> </a:t>
            </a:r>
            <a:r>
              <a:rPr lang="en-US" sz="2000" dirty="0">
                <a:solidFill>
                  <a:srgbClr val="A6E22E"/>
                </a:solidFill>
              </a:rPr>
              <a:t>alt=</a:t>
            </a:r>
            <a:r>
              <a:rPr lang="en-US" sz="2000" dirty="0">
                <a:solidFill>
                  <a:srgbClr val="E6DB74"/>
                </a:solidFill>
              </a:rPr>
              <a:t>"..."</a:t>
            </a:r>
            <a:r>
              <a:rPr lang="en-US" sz="2000" dirty="0">
                <a:solidFill>
                  <a:srgbClr val="F8F8F2"/>
                </a:solidFill>
              </a:rPr>
              <a:t> </a:t>
            </a:r>
            <a:r>
              <a:rPr lang="en-US" sz="2000" dirty="0">
                <a:solidFill>
                  <a:srgbClr val="F92672"/>
                </a:solidFill>
              </a:rPr>
              <a:t>/&gt;</a:t>
            </a:r>
            <a:endParaRPr lang="en-US" sz="2000" dirty="0">
              <a:solidFill>
                <a:srgbClr val="F8F8F2"/>
              </a:solidFill>
            </a:endParaRPr>
          </a:p>
          <a:p>
            <a:r>
              <a:rPr lang="nl-NL" sz="2000" dirty="0">
                <a:solidFill>
                  <a:srgbClr val="F92672"/>
                </a:solidFill>
              </a:rPr>
              <a:t>&lt;/picture&gt;</a:t>
            </a:r>
            <a:endParaRPr lang="nl-NL" sz="2000" dirty="0">
              <a:solidFill>
                <a:srgbClr val="F8F8F2"/>
              </a:solidFill>
            </a:endParaRPr>
          </a:p>
        </p:txBody>
      </p:sp>
    </p:spTree>
    <p:extLst>
      <p:ext uri="{BB962C8B-B14F-4D97-AF65-F5344CB8AC3E}">
        <p14:creationId xmlns:p14="http://schemas.microsoft.com/office/powerpoint/2010/main" val="3614441332"/>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692142421"/>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SRCSET</a:t>
            </a:r>
            <a:endParaRPr lang="nl-NL" dirty="0"/>
          </a:p>
        </p:txBody>
      </p:sp>
      <p:sp>
        <p:nvSpPr>
          <p:cNvPr id="5" name="Tijdelijke aanduiding voor tekst 4"/>
          <p:cNvSpPr>
            <a:spLocks noGrp="1"/>
          </p:cNvSpPr>
          <p:nvPr>
            <p:ph type="body" sz="quarter" idx="10"/>
          </p:nvPr>
        </p:nvSpPr>
        <p:spPr/>
        <p:txBody>
          <a:bodyPr>
            <a:normAutofit/>
          </a:bodyPr>
          <a:lstStyle/>
          <a:p>
            <a:r>
              <a:rPr lang="nl-NL" sz="3200" dirty="0">
                <a:solidFill>
                  <a:srgbClr val="F92672"/>
                </a:solidFill>
              </a:rPr>
              <a:t>&lt;</a:t>
            </a:r>
            <a:r>
              <a:rPr lang="nl-NL" sz="3200" dirty="0" err="1">
                <a:solidFill>
                  <a:srgbClr val="F92672"/>
                </a:solidFill>
              </a:rPr>
              <a:t>img</a:t>
            </a:r>
            <a:r>
              <a:rPr lang="nl-NL" sz="3200" dirty="0">
                <a:solidFill>
                  <a:srgbClr val="F8F8F2"/>
                </a:solidFill>
              </a:rPr>
              <a:t> </a:t>
            </a:r>
            <a:r>
              <a:rPr lang="nl-NL" sz="3200" dirty="0">
                <a:solidFill>
                  <a:srgbClr val="A6E22E"/>
                </a:solidFill>
              </a:rPr>
              <a:t>class=</a:t>
            </a:r>
            <a:r>
              <a:rPr lang="nl-NL" sz="3200" dirty="0">
                <a:solidFill>
                  <a:srgbClr val="E6DB74"/>
                </a:solidFill>
              </a:rPr>
              <a:t>"</a:t>
            </a:r>
            <a:r>
              <a:rPr lang="nl-NL" sz="3200" dirty="0" err="1">
                <a:solidFill>
                  <a:srgbClr val="E6DB74"/>
                </a:solidFill>
              </a:rPr>
              <a:t>img</a:t>
            </a:r>
            <a:r>
              <a:rPr lang="nl-NL" sz="3200" dirty="0">
                <a:solidFill>
                  <a:srgbClr val="E6DB74"/>
                </a:solidFill>
              </a:rPr>
              <a:t>-responsive"</a:t>
            </a:r>
            <a:endParaRPr lang="nl-NL" sz="3200" dirty="0">
              <a:solidFill>
                <a:srgbClr val="F8F8F2"/>
              </a:solidFill>
            </a:endParaRPr>
          </a:p>
          <a:p>
            <a:r>
              <a:rPr lang="nl-NL" sz="3200" dirty="0">
                <a:solidFill>
                  <a:srgbClr val="F8F8F2"/>
                </a:solidFill>
              </a:rPr>
              <a:t>    </a:t>
            </a:r>
            <a:r>
              <a:rPr lang="nl-NL" sz="3200" dirty="0" err="1">
                <a:solidFill>
                  <a:srgbClr val="A6E22E"/>
                </a:solidFill>
              </a:rPr>
              <a:t>src</a:t>
            </a:r>
            <a:r>
              <a:rPr lang="nl-NL" sz="3200" dirty="0" smtClean="0">
                <a:solidFill>
                  <a:srgbClr val="A6E22E"/>
                </a:solidFill>
              </a:rPr>
              <a:t>=</a:t>
            </a:r>
            <a:r>
              <a:rPr lang="nl-NL" sz="3200" dirty="0" smtClean="0">
                <a:solidFill>
                  <a:srgbClr val="E6DB74"/>
                </a:solidFill>
              </a:rPr>
              <a:t>"default.jpg"</a:t>
            </a:r>
            <a:endParaRPr lang="nl-NL" sz="3200" dirty="0">
              <a:solidFill>
                <a:srgbClr val="F8F8F2"/>
              </a:solidFill>
            </a:endParaRPr>
          </a:p>
          <a:p>
            <a:r>
              <a:rPr lang="nl-NL" sz="3200" dirty="0">
                <a:solidFill>
                  <a:srgbClr val="F8F8F2"/>
                </a:solidFill>
              </a:rPr>
              <a:t>    </a:t>
            </a:r>
            <a:r>
              <a:rPr lang="nl-NL" sz="3200" dirty="0" err="1">
                <a:solidFill>
                  <a:srgbClr val="A6E22E"/>
                </a:solidFill>
              </a:rPr>
              <a:t>srcset</a:t>
            </a:r>
            <a:r>
              <a:rPr lang="nl-NL" sz="3200" dirty="0" smtClean="0">
                <a:solidFill>
                  <a:srgbClr val="A6E22E"/>
                </a:solidFill>
              </a:rPr>
              <a:t>=</a:t>
            </a:r>
            <a:r>
              <a:rPr lang="nl-NL" sz="3200" dirty="0" smtClean="0">
                <a:solidFill>
                  <a:srgbClr val="E6DB74"/>
                </a:solidFill>
              </a:rPr>
              <a:t>"large.jpg </a:t>
            </a:r>
            <a:r>
              <a:rPr lang="nl-NL" sz="3200" dirty="0">
                <a:solidFill>
                  <a:srgbClr val="E6DB74"/>
                </a:solidFill>
              </a:rPr>
              <a:t>2400w, </a:t>
            </a:r>
          </a:p>
          <a:p>
            <a:r>
              <a:rPr lang="nl-NL" sz="3200" dirty="0">
                <a:solidFill>
                  <a:srgbClr val="E6DB74"/>
                </a:solidFill>
              </a:rPr>
              <a:t>            </a:t>
            </a:r>
            <a:r>
              <a:rPr lang="nl-NL" sz="3200" dirty="0" smtClean="0">
                <a:solidFill>
                  <a:srgbClr val="E6DB74"/>
                </a:solidFill>
              </a:rPr>
              <a:t>medium.jpg </a:t>
            </a:r>
            <a:r>
              <a:rPr lang="nl-NL" sz="3200" dirty="0">
                <a:solidFill>
                  <a:srgbClr val="E6DB74"/>
                </a:solidFill>
              </a:rPr>
              <a:t>1200w,</a:t>
            </a:r>
          </a:p>
          <a:p>
            <a:r>
              <a:rPr lang="nl-NL" sz="3200" dirty="0">
                <a:solidFill>
                  <a:srgbClr val="E6DB74"/>
                </a:solidFill>
              </a:rPr>
              <a:t>            </a:t>
            </a:r>
            <a:r>
              <a:rPr lang="nl-NL" sz="3200" dirty="0" smtClean="0">
                <a:solidFill>
                  <a:srgbClr val="E6DB74"/>
                </a:solidFill>
              </a:rPr>
              <a:t>small.jpg 992w</a:t>
            </a:r>
            <a:r>
              <a:rPr lang="nl-NL" sz="3200" dirty="0">
                <a:solidFill>
                  <a:srgbClr val="E6DB74"/>
                </a:solidFill>
              </a:rPr>
              <a:t>,</a:t>
            </a:r>
          </a:p>
          <a:p>
            <a:r>
              <a:rPr lang="nl-NL" sz="3200" dirty="0">
                <a:solidFill>
                  <a:srgbClr val="E6DB74"/>
                </a:solidFill>
              </a:rPr>
              <a:t>            </a:t>
            </a:r>
            <a:r>
              <a:rPr lang="nl-NL" sz="3200" dirty="0" smtClean="0">
                <a:solidFill>
                  <a:srgbClr val="E6DB74"/>
                </a:solidFill>
              </a:rPr>
              <a:t>extra-small.jpg 768w</a:t>
            </a:r>
            <a:r>
              <a:rPr lang="nl-NL" sz="3200" dirty="0">
                <a:solidFill>
                  <a:srgbClr val="E6DB74"/>
                </a:solidFill>
              </a:rPr>
              <a:t>"</a:t>
            </a:r>
            <a:endParaRPr lang="nl-NL" sz="3200" dirty="0">
              <a:solidFill>
                <a:srgbClr val="F8F8F2"/>
              </a:solidFill>
            </a:endParaRPr>
          </a:p>
          <a:p>
            <a:r>
              <a:rPr lang="nl-NL" sz="3200" dirty="0">
                <a:solidFill>
                  <a:srgbClr val="F8F8F2"/>
                </a:solidFill>
              </a:rPr>
              <a:t>    </a:t>
            </a:r>
            <a:r>
              <a:rPr lang="nl-NL" sz="3200" dirty="0">
                <a:solidFill>
                  <a:srgbClr val="A6E22E"/>
                </a:solidFill>
              </a:rPr>
              <a:t>alt</a:t>
            </a:r>
            <a:r>
              <a:rPr lang="nl-NL" sz="3200" dirty="0" smtClean="0">
                <a:solidFill>
                  <a:srgbClr val="A6E22E"/>
                </a:solidFill>
              </a:rPr>
              <a:t>=</a:t>
            </a:r>
            <a:r>
              <a:rPr lang="nl-NL" sz="3200" dirty="0" smtClean="0">
                <a:solidFill>
                  <a:srgbClr val="E6DB74"/>
                </a:solidFill>
              </a:rPr>
              <a:t>"a </a:t>
            </a:r>
            <a:r>
              <a:rPr lang="nl-NL" sz="3200" dirty="0" err="1" smtClean="0">
                <a:solidFill>
                  <a:srgbClr val="E6DB74"/>
                </a:solidFill>
              </a:rPr>
              <a:t>title</a:t>
            </a:r>
            <a:r>
              <a:rPr lang="nl-NL" sz="3200" dirty="0" smtClean="0">
                <a:solidFill>
                  <a:srgbClr val="E6DB74"/>
                </a:solidFill>
              </a:rPr>
              <a:t>"</a:t>
            </a:r>
            <a:r>
              <a:rPr lang="nl-NL" sz="3200" dirty="0" smtClean="0">
                <a:solidFill>
                  <a:srgbClr val="F8F8F2"/>
                </a:solidFill>
              </a:rPr>
              <a:t> </a:t>
            </a:r>
            <a:r>
              <a:rPr lang="nl-NL" sz="3200" dirty="0">
                <a:solidFill>
                  <a:srgbClr val="F92672"/>
                </a:solidFill>
              </a:rPr>
              <a:t>/&gt;</a:t>
            </a:r>
            <a:endParaRPr lang="nl-NL" sz="3200" dirty="0">
              <a:solidFill>
                <a:srgbClr val="F8F8F2"/>
              </a:solidFill>
            </a:endParaRPr>
          </a:p>
        </p:txBody>
      </p:sp>
    </p:spTree>
    <p:extLst>
      <p:ext uri="{BB962C8B-B14F-4D97-AF65-F5344CB8AC3E}">
        <p14:creationId xmlns:p14="http://schemas.microsoft.com/office/powerpoint/2010/main" val="1945451163"/>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3759519092"/>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BACKGROUND</a:t>
            </a:r>
            <a:endParaRPr lang="nl-NL" dirty="0"/>
          </a:p>
        </p:txBody>
      </p:sp>
      <p:sp>
        <p:nvSpPr>
          <p:cNvPr id="5" name="Tijdelijke aanduiding voor tekst 4"/>
          <p:cNvSpPr>
            <a:spLocks noGrp="1"/>
          </p:cNvSpPr>
          <p:nvPr>
            <p:ph type="body" sz="quarter" idx="10"/>
          </p:nvPr>
        </p:nvSpPr>
        <p:spPr/>
        <p:txBody>
          <a:bodyPr>
            <a:normAutofit fontScale="77500" lnSpcReduction="20000"/>
          </a:bodyPr>
          <a:lstStyle/>
          <a:p>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(default.jpg)</a:t>
            </a:r>
            <a:r>
              <a:rPr lang="nl-NL" sz="3200" dirty="0" smtClean="0">
                <a:solidFill>
                  <a:srgbClr val="F8F8F2"/>
                </a:solidFill>
              </a:rPr>
              <a:t> }</a:t>
            </a:r>
            <a:endParaRPr lang="nl-NL" sz="3200" dirty="0" smtClean="0">
              <a:solidFill>
                <a:srgbClr val="66D9EF"/>
              </a:solidFill>
            </a:endParaRPr>
          </a:p>
          <a:p>
            <a:r>
              <a:rPr lang="nl-NL" sz="3200" dirty="0" smtClean="0">
                <a:solidFill>
                  <a:srgbClr val="66D9EF"/>
                </a:solidFill>
              </a:rPr>
              <a:t>@media</a:t>
            </a:r>
            <a:r>
              <a:rPr lang="nl-NL" sz="3200" dirty="0" smtClean="0">
                <a:solidFill>
                  <a:srgbClr val="F92672"/>
                </a:solidFill>
              </a:rPr>
              <a:t>(max-width</a:t>
            </a:r>
            <a:r>
              <a:rPr lang="nl-NL" sz="3200" dirty="0" smtClean="0">
                <a:solidFill>
                  <a:srgbClr val="A6E22E"/>
                </a:solidFill>
              </a:rPr>
              <a:t>:767px</a:t>
            </a:r>
            <a:r>
              <a:rPr lang="nl-NL" sz="3200" dirty="0" smtClean="0">
                <a:solidFill>
                  <a:srgbClr val="F92672"/>
                </a:solidFill>
              </a:rPr>
              <a:t>)</a:t>
            </a:r>
            <a:r>
              <a:rPr lang="nl-NL" sz="3200" dirty="0" smtClean="0">
                <a:solidFill>
                  <a:srgbClr val="F8F8F2"/>
                </a:solidFill>
              </a:rPr>
              <a:t> {</a:t>
            </a:r>
          </a:p>
          <a:p>
            <a:r>
              <a:rPr lang="nl-NL" sz="3200" dirty="0" smtClean="0">
                <a:solidFill>
                  <a:srgbClr val="F8F8F2"/>
                </a:solidFill>
              </a:rPr>
              <a:t>    </a:t>
            </a:r>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(extra-small.jpg)</a:t>
            </a:r>
            <a:r>
              <a:rPr lang="nl-NL" sz="3200" dirty="0" smtClean="0">
                <a:solidFill>
                  <a:srgbClr val="F8F8F2"/>
                </a:solidFill>
              </a:rPr>
              <a:t> }</a:t>
            </a:r>
          </a:p>
          <a:p>
            <a:r>
              <a:rPr lang="nl-NL" sz="3200" dirty="0" smtClean="0">
                <a:solidFill>
                  <a:srgbClr val="F8F8F2"/>
                </a:solidFill>
              </a:rPr>
              <a:t>}</a:t>
            </a:r>
          </a:p>
          <a:p>
            <a:r>
              <a:rPr lang="nl-NL" sz="3200" dirty="0" smtClean="0">
                <a:solidFill>
                  <a:srgbClr val="66D9EF"/>
                </a:solidFill>
              </a:rPr>
              <a:t>@media</a:t>
            </a:r>
            <a:r>
              <a:rPr lang="nl-NL" sz="3200" dirty="0" smtClean="0">
                <a:solidFill>
                  <a:srgbClr val="F92672"/>
                </a:solidFill>
              </a:rPr>
              <a:t>(min-width</a:t>
            </a:r>
            <a:r>
              <a:rPr lang="nl-NL" sz="3200" dirty="0" smtClean="0">
                <a:solidFill>
                  <a:srgbClr val="A6E22E"/>
                </a:solidFill>
              </a:rPr>
              <a:t>:768px</a:t>
            </a:r>
            <a:r>
              <a:rPr lang="nl-NL" sz="3200" dirty="0" smtClean="0">
                <a:solidFill>
                  <a:srgbClr val="F92672"/>
                </a:solidFill>
              </a:rPr>
              <a:t>)</a:t>
            </a:r>
            <a:r>
              <a:rPr lang="nl-NL" sz="3200" dirty="0" smtClean="0">
                <a:solidFill>
                  <a:srgbClr val="F8F8F2"/>
                </a:solidFill>
              </a:rPr>
              <a:t> {</a:t>
            </a:r>
          </a:p>
          <a:p>
            <a:r>
              <a:rPr lang="nl-NL" sz="3200" dirty="0" smtClean="0">
                <a:solidFill>
                  <a:srgbClr val="F8F8F2"/>
                </a:solidFill>
              </a:rPr>
              <a:t>    </a:t>
            </a:r>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(small.jpg)</a:t>
            </a:r>
            <a:r>
              <a:rPr lang="nl-NL" sz="3200" dirty="0" smtClean="0">
                <a:solidFill>
                  <a:srgbClr val="F8F8F2"/>
                </a:solidFill>
              </a:rPr>
              <a:t>  }</a:t>
            </a:r>
          </a:p>
          <a:p>
            <a:r>
              <a:rPr lang="nl-NL" sz="3200" dirty="0" smtClean="0">
                <a:solidFill>
                  <a:srgbClr val="F8F8F2"/>
                </a:solidFill>
              </a:rPr>
              <a:t>}</a:t>
            </a:r>
          </a:p>
          <a:p>
            <a:r>
              <a:rPr lang="nl-NL" sz="3200" dirty="0" smtClean="0">
                <a:solidFill>
                  <a:srgbClr val="66D9EF"/>
                </a:solidFill>
              </a:rPr>
              <a:t>@media</a:t>
            </a:r>
            <a:r>
              <a:rPr lang="nl-NL" sz="3200" dirty="0" smtClean="0">
                <a:solidFill>
                  <a:srgbClr val="F92672"/>
                </a:solidFill>
              </a:rPr>
              <a:t>(min-width</a:t>
            </a:r>
            <a:r>
              <a:rPr lang="nl-NL" sz="3200" dirty="0" smtClean="0">
                <a:solidFill>
                  <a:srgbClr val="A6E22E"/>
                </a:solidFill>
              </a:rPr>
              <a:t>:992px</a:t>
            </a:r>
            <a:r>
              <a:rPr lang="nl-NL" sz="3200" dirty="0" smtClean="0">
                <a:solidFill>
                  <a:srgbClr val="F92672"/>
                </a:solidFill>
              </a:rPr>
              <a:t>)</a:t>
            </a:r>
            <a:r>
              <a:rPr lang="nl-NL" sz="3200" dirty="0" smtClean="0">
                <a:solidFill>
                  <a:srgbClr val="F8F8F2"/>
                </a:solidFill>
              </a:rPr>
              <a:t> {</a:t>
            </a:r>
          </a:p>
          <a:p>
            <a:r>
              <a:rPr lang="nl-NL" sz="3200" dirty="0" smtClean="0">
                <a:solidFill>
                  <a:srgbClr val="F8F8F2"/>
                </a:solidFill>
              </a:rPr>
              <a:t>    </a:t>
            </a:r>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(medium.jpg)</a:t>
            </a:r>
            <a:r>
              <a:rPr lang="nl-NL" sz="3200" dirty="0" smtClean="0">
                <a:solidFill>
                  <a:srgbClr val="F8F8F2"/>
                </a:solidFill>
              </a:rPr>
              <a:t>  }</a:t>
            </a:r>
          </a:p>
          <a:p>
            <a:r>
              <a:rPr lang="nl-NL" sz="3200" dirty="0" smtClean="0">
                <a:solidFill>
                  <a:srgbClr val="F8F8F2"/>
                </a:solidFill>
              </a:rPr>
              <a:t>}</a:t>
            </a:r>
            <a:endParaRPr lang="nl-NL" sz="3200" dirty="0">
              <a:solidFill>
                <a:srgbClr val="F8F8F2"/>
              </a:solidFill>
            </a:endParaRPr>
          </a:p>
        </p:txBody>
      </p:sp>
    </p:spTree>
    <p:extLst>
      <p:ext uri="{BB962C8B-B14F-4D97-AF65-F5344CB8AC3E}">
        <p14:creationId xmlns:p14="http://schemas.microsoft.com/office/powerpoint/2010/main" val="3557335788"/>
      </p:ext>
    </p:extLst>
  </p:cSld>
  <p:clrMapOvr>
    <a:masterClrMapping/>
  </p:clrMapOvr>
  <p:transition spd="slow">
    <p:push/>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3988515888"/>
      </p:ext>
    </p:extLst>
  </p:cSld>
  <p:clrMapOvr>
    <a:masterClrMapping/>
  </p:clrMapOvr>
  <p:transition spd="slow">
    <p:pu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idx="1"/>
          </p:nvPr>
        </p:nvSpPr>
        <p:spPr/>
        <p:txBody>
          <a:bodyPr/>
          <a:lstStyle/>
          <a:p>
            <a:r>
              <a:rPr lang="nl-NL" dirty="0" err="1" smtClean="0"/>
              <a:t>srcset</a:t>
            </a:r>
            <a:r>
              <a:rPr lang="nl-NL" dirty="0" smtClean="0"/>
              <a:t>	</a:t>
            </a:r>
            <a:endParaRPr lang="nl-NL" dirty="0"/>
          </a:p>
        </p:txBody>
      </p:sp>
      <p:sp>
        <p:nvSpPr>
          <p:cNvPr id="5" name="Tijdelijke aanduiding voor inhoud 4"/>
          <p:cNvSpPr>
            <a:spLocks noGrp="1"/>
          </p:cNvSpPr>
          <p:nvPr>
            <p:ph sz="half" idx="2"/>
          </p:nvPr>
        </p:nvSpPr>
        <p:spPr/>
        <p:txBody>
          <a:bodyPr/>
          <a:lstStyle/>
          <a:p>
            <a:r>
              <a:rPr lang="nl-NL" dirty="0" smtClean="0"/>
              <a:t>max-</a:t>
            </a:r>
            <a:r>
              <a:rPr lang="nl-NL" dirty="0" err="1" smtClean="0"/>
              <a:t>width</a:t>
            </a:r>
            <a:endParaRPr lang="nl-NL" dirty="0" smtClean="0"/>
          </a:p>
        </p:txBody>
      </p:sp>
      <p:sp>
        <p:nvSpPr>
          <p:cNvPr id="6" name="Tijdelijke aanduiding voor tekst 5"/>
          <p:cNvSpPr>
            <a:spLocks noGrp="1"/>
          </p:cNvSpPr>
          <p:nvPr>
            <p:ph type="body" sz="quarter" idx="3"/>
          </p:nvPr>
        </p:nvSpPr>
        <p:spPr/>
        <p:txBody>
          <a:bodyPr/>
          <a:lstStyle/>
          <a:p>
            <a:r>
              <a:rPr lang="nl-NL" dirty="0" smtClean="0"/>
              <a:t>Picture element</a:t>
            </a:r>
            <a:endParaRPr lang="nl-NL" dirty="0"/>
          </a:p>
        </p:txBody>
      </p:sp>
      <p:sp>
        <p:nvSpPr>
          <p:cNvPr id="7" name="Tijdelijke aanduiding voor inhoud 6"/>
          <p:cNvSpPr>
            <a:spLocks noGrp="1"/>
          </p:cNvSpPr>
          <p:nvPr>
            <p:ph sz="quarter" idx="4"/>
          </p:nvPr>
        </p:nvSpPr>
        <p:spPr/>
        <p:txBody>
          <a:bodyPr/>
          <a:lstStyle/>
          <a:p>
            <a:r>
              <a:rPr lang="nl-NL" dirty="0" smtClean="0"/>
              <a:t>min &amp; max-</a:t>
            </a:r>
            <a:r>
              <a:rPr lang="nl-NL" dirty="0" err="1" smtClean="0"/>
              <a:t>width</a:t>
            </a:r>
            <a:endParaRPr lang="nl-NL" dirty="0" smtClean="0"/>
          </a:p>
          <a:p>
            <a:r>
              <a:rPr lang="nl-NL" dirty="0" smtClean="0"/>
              <a:t>Media </a:t>
            </a:r>
            <a:r>
              <a:rPr lang="nl-NL" dirty="0" err="1" smtClean="0"/>
              <a:t>queries</a:t>
            </a:r>
            <a:endParaRPr lang="nl-NL" dirty="0" smtClean="0"/>
          </a:p>
          <a:p>
            <a:r>
              <a:rPr lang="nl-NL" dirty="0" err="1" smtClean="0"/>
              <a:t>Markup</a:t>
            </a:r>
            <a:endParaRPr lang="nl-NL" dirty="0"/>
          </a:p>
          <a:p>
            <a:endParaRPr lang="nl-NL" dirty="0"/>
          </a:p>
        </p:txBody>
      </p:sp>
      <p:sp>
        <p:nvSpPr>
          <p:cNvPr id="8" name="Tijdelijke aanduiding voor tekst 7"/>
          <p:cNvSpPr>
            <a:spLocks noGrp="1"/>
          </p:cNvSpPr>
          <p:nvPr>
            <p:ph type="body" sz="quarter" idx="10"/>
          </p:nvPr>
        </p:nvSpPr>
        <p:spPr/>
        <p:txBody>
          <a:bodyPr/>
          <a:lstStyle/>
          <a:p>
            <a:r>
              <a:rPr lang="nl-NL" dirty="0" smtClean="0"/>
              <a:t>Background image</a:t>
            </a:r>
            <a:endParaRPr lang="nl-NL" dirty="0"/>
          </a:p>
        </p:txBody>
      </p:sp>
      <p:sp>
        <p:nvSpPr>
          <p:cNvPr id="9" name="Tijdelijke aanduiding voor inhoud 8"/>
          <p:cNvSpPr>
            <a:spLocks noGrp="1"/>
          </p:cNvSpPr>
          <p:nvPr>
            <p:ph sz="quarter" idx="11"/>
          </p:nvPr>
        </p:nvSpPr>
        <p:spPr/>
        <p:txBody>
          <a:bodyPr/>
          <a:lstStyle/>
          <a:p>
            <a:r>
              <a:rPr lang="nl-NL" dirty="0" smtClean="0"/>
              <a:t>Statisch</a:t>
            </a:r>
          </a:p>
          <a:p>
            <a:r>
              <a:rPr lang="nl-NL" dirty="0" smtClean="0"/>
              <a:t>CSS</a:t>
            </a:r>
          </a:p>
          <a:p>
            <a:r>
              <a:rPr lang="nl-NL" dirty="0" smtClean="0"/>
              <a:t>Overflow</a:t>
            </a:r>
          </a:p>
          <a:p>
            <a:r>
              <a:rPr lang="nl-NL" dirty="0" smtClean="0"/>
              <a:t>Browser support</a:t>
            </a:r>
            <a:endParaRPr lang="nl-NL" dirty="0"/>
          </a:p>
        </p:txBody>
      </p:sp>
    </p:spTree>
    <p:extLst>
      <p:ext uri="{BB962C8B-B14F-4D97-AF65-F5344CB8AC3E}">
        <p14:creationId xmlns:p14="http://schemas.microsoft.com/office/powerpoint/2010/main" val="1924166820"/>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RESPONSIVE COLUMNS</a:t>
            </a:r>
            <a:endParaRPr lang="nl-NL" dirty="0"/>
          </a:p>
        </p:txBody>
      </p:sp>
    </p:spTree>
    <p:extLst>
      <p:ext uri="{BB962C8B-B14F-4D97-AF65-F5344CB8AC3E}">
        <p14:creationId xmlns:p14="http://schemas.microsoft.com/office/powerpoint/2010/main" val="941822782"/>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2" y="1964798"/>
            <a:ext cx="12293600" cy="8015450"/>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2328861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Rechthoek 39"/>
            <p:cNvSpPr/>
            <p:nvPr/>
          </p:nvSpPr>
          <p:spPr>
            <a:xfrm>
              <a:off x="5202296"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41" name="Rechthoek 40"/>
            <p:cNvSpPr/>
            <p:nvPr/>
          </p:nvSpPr>
          <p:spPr>
            <a:xfrm>
              <a:off x="5213585"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Rechthoek 41"/>
            <p:cNvSpPr/>
            <p:nvPr/>
          </p:nvSpPr>
          <p:spPr>
            <a:xfrm>
              <a:off x="6826168"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562514046"/>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COLUMNS</a:t>
            </a:r>
            <a:endParaRPr lang="nl-NL" dirty="0"/>
          </a:p>
        </p:txBody>
      </p:sp>
      <p:sp>
        <p:nvSpPr>
          <p:cNvPr id="4" name="Tijdelijke aanduiding voor tekst 3"/>
          <p:cNvSpPr>
            <a:spLocks noGrp="1"/>
          </p:cNvSpPr>
          <p:nvPr>
            <p:ph type="body" sz="quarter" idx="10"/>
          </p:nvPr>
        </p:nvSpPr>
        <p:spPr/>
        <p:txBody>
          <a:bodyPr>
            <a:normAutofit fontScale="475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row</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Eerste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Tweede kolom</a:t>
            </a:r>
          </a:p>
          <a:p>
            <a:r>
              <a:rPr lang="nl-NL" dirty="0">
                <a:solidFill>
                  <a:srgbClr val="F8F8F2"/>
                </a:solidFill>
              </a:rPr>
              <a:t>    </a:t>
            </a:r>
            <a:r>
              <a:rPr lang="nl-NL" dirty="0">
                <a:solidFill>
                  <a:srgbClr val="F92672"/>
                </a:solidFill>
              </a:rPr>
              <a:t>&lt;/div</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smtClean="0">
                <a:solidFill>
                  <a:srgbClr val="A6E22E"/>
                </a:solidFill>
              </a:rPr>
              <a:t>=</a:t>
            </a:r>
            <a:r>
              <a:rPr lang="nl-NL" dirty="0">
                <a:solidFill>
                  <a:srgbClr val="E6DB74"/>
                </a:solidFill>
              </a:rPr>
              <a:t>"</a:t>
            </a:r>
            <a:r>
              <a:rPr lang="nl-NL" dirty="0" err="1">
                <a:solidFill>
                  <a:srgbClr val="E6DB74"/>
                </a:solidFill>
              </a:rPr>
              <a:t>clearfix</a:t>
            </a:r>
            <a:r>
              <a:rPr lang="nl-NL" dirty="0">
                <a:solidFill>
                  <a:srgbClr val="E6DB74"/>
                </a:solidFill>
              </a:rPr>
              <a:t> </a:t>
            </a:r>
            <a:r>
              <a:rPr lang="nl-NL" dirty="0" err="1">
                <a:solidFill>
                  <a:srgbClr val="E6DB74"/>
                </a:solidFill>
              </a:rPr>
              <a:t>visible</a:t>
            </a:r>
            <a:r>
              <a:rPr lang="nl-NL" dirty="0">
                <a:solidFill>
                  <a:srgbClr val="E6DB74"/>
                </a:solidFill>
              </a:rPr>
              <a:t>-</a:t>
            </a:r>
            <a:r>
              <a:rPr lang="nl-NL" dirty="0" err="1">
                <a:solidFill>
                  <a:srgbClr val="E6DB74"/>
                </a:solidFill>
              </a:rPr>
              <a:t>xs</a:t>
            </a:r>
            <a:r>
              <a:rPr lang="nl-NL" dirty="0">
                <a:solidFill>
                  <a:srgbClr val="E6DB74"/>
                </a:solidFill>
              </a:rPr>
              <a:t>-block</a:t>
            </a:r>
            <a:r>
              <a:rPr lang="nl-NL" dirty="0" smtClean="0">
                <a:solidFill>
                  <a:srgbClr val="E6DB74"/>
                </a:solidFill>
              </a:rPr>
              <a:t>"</a:t>
            </a:r>
            <a:r>
              <a:rPr lang="nl-NL" dirty="0" smtClean="0">
                <a:solidFill>
                  <a:srgbClr val="F92672"/>
                </a:solidFill>
              </a:rPr>
              <a:t>&gt;&lt;/</a:t>
            </a:r>
            <a:r>
              <a:rPr lang="nl-NL" dirty="0">
                <a:solidFill>
                  <a:srgbClr val="F92672"/>
                </a:solidFill>
              </a:rPr>
              <a:t>div</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Derde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Vierde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92672"/>
                </a:solidFill>
              </a:rPr>
              <a:t>&lt;/div&gt;</a:t>
            </a:r>
            <a:endParaRPr lang="nl-NL" dirty="0">
              <a:solidFill>
                <a:srgbClr val="F8F8F2"/>
              </a:solidFill>
            </a:endParaRPr>
          </a:p>
        </p:txBody>
      </p:sp>
    </p:spTree>
    <p:extLst>
      <p:ext uri="{BB962C8B-B14F-4D97-AF65-F5344CB8AC3E}">
        <p14:creationId xmlns:p14="http://schemas.microsoft.com/office/powerpoint/2010/main" val="389977768"/>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1231967828"/>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Weergave</a:t>
            </a:r>
          </a:p>
          <a:p>
            <a:r>
              <a:rPr lang="nl-NL" dirty="0" smtClean="0"/>
              <a:t>Ruimte</a:t>
            </a:r>
          </a:p>
          <a:p>
            <a:r>
              <a:rPr lang="nl-NL" dirty="0" smtClean="0"/>
              <a:t>Relevantie</a:t>
            </a:r>
          </a:p>
          <a:p>
            <a:r>
              <a:rPr lang="nl-NL" dirty="0" smtClean="0"/>
              <a:t>Getest</a:t>
            </a:r>
          </a:p>
        </p:txBody>
      </p:sp>
    </p:spTree>
    <p:extLst>
      <p:ext uri="{BB962C8B-B14F-4D97-AF65-F5344CB8AC3E}">
        <p14:creationId xmlns:p14="http://schemas.microsoft.com/office/powerpoint/2010/main" val="2246971449"/>
      </p:ext>
    </p:extLst>
  </p:cSld>
  <p:clrMapOvr>
    <a:masterClrMapping/>
  </p:clrMapOvr>
  <p:transition spd="slow">
    <p:pu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 VERBERGEN / TONEN</a:t>
            </a:r>
            <a:endParaRPr lang="nl-NL" dirty="0"/>
          </a:p>
        </p:txBody>
      </p:sp>
    </p:spTree>
    <p:extLst>
      <p:ext uri="{BB962C8B-B14F-4D97-AF65-F5344CB8AC3E}">
        <p14:creationId xmlns:p14="http://schemas.microsoft.com/office/powerpoint/2010/main" val="3466968777"/>
      </p:ext>
    </p:extLst>
  </p:cSld>
  <p:clrMapOvr>
    <a:masterClrMapping/>
  </p:clrMapOvr>
  <p:transition spd="slow">
    <p:push/>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VERBERGEN</a:t>
            </a:r>
            <a:endParaRPr lang="nl-NL" dirty="0"/>
          </a:p>
        </p:txBody>
      </p:sp>
      <p:graphicFrame>
        <p:nvGraphicFramePr>
          <p:cNvPr id="9" name="Tijdelijke aanduiding voor inhoud 4"/>
          <p:cNvGraphicFramePr>
            <a:graphicFrameLocks noGrp="1"/>
          </p:cNvGraphicFramePr>
          <p:nvPr>
            <p:ph idx="1"/>
            <p:extLst>
              <p:ext uri="{D42A27DB-BD31-4B8C-83A1-F6EECF244321}">
                <p14:modId xmlns:p14="http://schemas.microsoft.com/office/powerpoint/2010/main" val="1316303930"/>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visible-xs</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visible-lg</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a:solidFill>
                            <a:schemeClr val="bg1">
                              <a:lumMod val="50000"/>
                            </a:schemeClr>
                          </a:solidFill>
                          <a:effectLst/>
                        </a:rPr>
                        <a:t>Hidden</a:t>
                      </a: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r>
            </a:tbl>
          </a:graphicData>
        </a:graphic>
      </p:graphicFrame>
    </p:spTree>
    <p:extLst>
      <p:ext uri="{BB962C8B-B14F-4D97-AF65-F5344CB8AC3E}">
        <p14:creationId xmlns:p14="http://schemas.microsoft.com/office/powerpoint/2010/main" val="806752931"/>
      </p:ext>
    </p:extLst>
  </p:cSld>
  <p:clrMapOvr>
    <a:masterClrMapping/>
  </p:clrMapOvr>
  <p:transition spd="slow">
    <p:push/>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graphicFrame>
        <p:nvGraphicFramePr>
          <p:cNvPr id="6" name="Tijdelijke aanduiding voor inhoud 4"/>
          <p:cNvGraphicFramePr>
            <a:graphicFrameLocks noGrp="1"/>
          </p:cNvGraphicFramePr>
          <p:nvPr>
            <p:ph idx="1"/>
            <p:extLst>
              <p:ext uri="{D42A27DB-BD31-4B8C-83A1-F6EECF244321}">
                <p14:modId xmlns:p14="http://schemas.microsoft.com/office/powerpoint/2010/main" val="2006092108"/>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b="0" dirty="0" smtClean="0">
                          <a:solidFill>
                            <a:schemeClr val="bg1">
                              <a:lumMod val="50000"/>
                            </a:schemeClr>
                          </a:solidFill>
                          <a:effectLst/>
                        </a:rPr>
                        <a:t>.</a:t>
                      </a:r>
                      <a:r>
                        <a:rPr lang="nl-NL" sz="2000" b="0" dirty="0" err="1" smtClean="0">
                          <a:solidFill>
                            <a:schemeClr val="bg1">
                              <a:lumMod val="50000"/>
                            </a:schemeClr>
                          </a:solidFill>
                          <a:effectLst/>
                        </a:rPr>
                        <a:t>hidden-xs</a:t>
                      </a:r>
                      <a:endParaRPr lang="nl-NL" sz="2000" b="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hidden-lg</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r>
            </a:tbl>
          </a:graphicData>
        </a:graphic>
      </p:graphicFrame>
    </p:spTree>
    <p:extLst>
      <p:ext uri="{BB962C8B-B14F-4D97-AF65-F5344CB8AC3E}">
        <p14:creationId xmlns:p14="http://schemas.microsoft.com/office/powerpoint/2010/main" val="613273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COLUMNS VERBERGEN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7" name="Groep 26"/>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.col-sm-4</a:t>
              </a:r>
            </a:p>
            <a:p>
              <a:pPr algn="ctr"/>
              <a:r>
                <a:rPr lang="nl-NL" dirty="0" smtClean="0">
                  <a:solidFill>
                    <a:srgbClr val="5F6475"/>
                  </a:solidFill>
                </a:rPr>
                <a:t>.col-xs-12</a:t>
              </a:r>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.col-sm-8</a:t>
              </a:r>
            </a:p>
            <a:p>
              <a:pPr algn="ctr"/>
              <a:r>
                <a:rPr lang="nl-NL" dirty="0">
                  <a:solidFill>
                    <a:srgbClr val="5F6475"/>
                  </a:solidFill>
                </a:rPr>
                <a:t>.</a:t>
              </a:r>
              <a:r>
                <a:rPr lang="nl-NL" dirty="0" err="1" smtClean="0">
                  <a:solidFill>
                    <a:srgbClr val="5F6475"/>
                  </a:solidFill>
                </a:rPr>
                <a:t>hidden-xs</a:t>
              </a:r>
              <a:endParaRPr lang="nl-NL" dirty="0">
                <a:solidFill>
                  <a:srgbClr val="5F6475"/>
                </a:solidFill>
              </a:endParaRPr>
            </a:p>
          </p:txBody>
        </p:sp>
        <p:sp>
          <p:nvSpPr>
            <p:cNvPr id="13" name="Rechthoek 12"/>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274613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VERBERGEN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771968306"/>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4831</TotalTime>
  <Words>2248</Words>
  <Application>Microsoft Office PowerPoint</Application>
  <PresentationFormat>Breedbeeld</PresentationFormat>
  <Paragraphs>612</Paragraphs>
  <Slides>111</Slides>
  <Notes>39</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111</vt:i4>
      </vt:variant>
    </vt:vector>
  </HeadingPairs>
  <TitlesOfParts>
    <vt:vector size="120" baseType="lpstr">
      <vt:lpstr>Arial</vt:lpstr>
      <vt:lpstr>Calibri</vt:lpstr>
      <vt:lpstr>FontAwesome</vt:lpstr>
      <vt:lpstr>Helvetica LT Std</vt:lpstr>
      <vt:lpstr>Journey</vt:lpstr>
      <vt:lpstr>Monaco</vt:lpstr>
      <vt:lpstr>Myriad Pro</vt:lpstr>
      <vt:lpstr>Times New Roman</vt:lpstr>
      <vt:lpstr>Office Theme</vt:lpstr>
      <vt:lpstr>RESPONSIVE GRID WORKSHOP</vt:lpstr>
      <vt:lpstr>WIE WE ZIJN</vt:lpstr>
      <vt:lpstr>WAT HEB JE VANDAAG NODIG?</vt:lpstr>
      <vt:lpstr>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 / - NATIVE APP</vt:lpstr>
      <vt:lpstr>EN EEN MOBIELE WEBSITE?</vt:lpstr>
      <vt:lpstr>TWEE APARTE WEBSITES</vt:lpstr>
      <vt:lpstr>+ / - MOBIELE WEBSITE</vt:lpstr>
      <vt:lpstr>RESPONSIVE DESIGN</vt:lpstr>
      <vt:lpstr>EEN CODEBASE VOOR IEDER APPARAAT</vt:lpstr>
      <vt:lpstr>+ / - RESPONSIVE DESIGN</vt:lpstr>
      <vt:lpstr>WANNEER WAT KIEZEN?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ZELF EEN GRID MAKEN?</vt:lpstr>
      <vt:lpstr>OVERWEGINGEN</vt:lpstr>
      <vt:lpstr>HOE TE BEGINNEN</vt:lpstr>
      <vt:lpstr>SCHETSEN</vt:lpstr>
      <vt:lpstr>WAAROM SCHETSEN?</vt:lpstr>
      <vt:lpstr>OPDRACHT 1 : MAAK SCHETSEN VAN DE SCHERMEN VOOR DESKTOP</vt:lpstr>
      <vt:lpstr>PowerPoint-presentatie</vt:lpstr>
      <vt:lpstr>HET GRID SYSTEEM BINNEN BOOTSTRAP</vt:lpstr>
      <vt:lpstr>BOX-MODEL</vt:lpstr>
      <vt:lpstr>BOX-SIZING : BORDER-BOX</vt:lpstr>
      <vt:lpstr>CONTAINERS</vt:lpstr>
      <vt:lpstr>CONTAINERS</vt:lpstr>
      <vt:lpstr>CONTAINERS</vt:lpstr>
      <vt:lpstr>ROWS</vt:lpstr>
      <vt:lpstr>ROWS (2)</vt:lpstr>
      <vt:lpstr>ROWS</vt:lpstr>
      <vt:lpstr>COLUMNS</vt:lpstr>
      <vt:lpstr>COLUMNS</vt:lpstr>
      <vt:lpstr>COLUMNS</vt:lpstr>
      <vt:lpstr>NESTED ROWS &amp; COLUMNS</vt:lpstr>
      <vt:lpstr>NESTED ROWS &amp; COLUMNS</vt:lpstr>
      <vt:lpstr>DEMO</vt:lpstr>
      <vt:lpstr>NESTED ROWS &amp; COLUMNS</vt:lpstr>
      <vt:lpstr>RESPONSIVE ELEMENTEN</vt:lpstr>
      <vt:lpstr>TABLES</vt:lpstr>
      <vt:lpstr>TABLES</vt:lpstr>
      <vt:lpstr>TABLES</vt:lpstr>
      <vt:lpstr>RESPONSIVE TABLE</vt:lpstr>
      <vt:lpstr>RESPONSIVE TABLE</vt:lpstr>
      <vt:lpstr>DEMO</vt:lpstr>
      <vt:lpstr>STACKED TABLE</vt:lpstr>
      <vt:lpstr>DEMO</vt:lpstr>
      <vt:lpstr>VRAAG JEZELF AF</vt:lpstr>
      <vt:lpstr>RESPONSIVE IMAGES</vt:lpstr>
      <vt:lpstr>RESPONSIVE IMAGES</vt:lpstr>
      <vt:lpstr>DEMO</vt:lpstr>
      <vt:lpstr>VRAAG JEZELF AF</vt:lpstr>
      <vt:lpstr>OPDRACHT 2 BRENG JE SCHETS TOT LEVEN MET BEHULP VAN BOOTSTRAP</vt:lpstr>
      <vt:lpstr>RESPONSIVE DESIGN MET BOOTSTRAP</vt:lpstr>
      <vt:lpstr>WAAR GAAT HET VAAK FOUT?</vt:lpstr>
      <vt:lpstr>PowerPoint-presentatie</vt:lpstr>
      <vt:lpstr>HOE KUNNEN WE DIT ONDERVANGEN?</vt:lpstr>
      <vt:lpstr>DE VIEWPORT</vt:lpstr>
      <vt:lpstr>DE VIEWPORT</vt:lpstr>
      <vt:lpstr>DE VIEWPORT</vt:lpstr>
      <vt:lpstr>MEDIA QUERIES</vt:lpstr>
      <vt:lpstr>MEDIA QUERIES</vt:lpstr>
      <vt:lpstr>RESPONSIVE BINNEN BOOTSTRAP</vt:lpstr>
      <vt:lpstr>NAVIGATIE</vt:lpstr>
      <vt:lpstr>PowerPoint-presentatie</vt:lpstr>
      <vt:lpstr>PowerPoint-presentatie</vt:lpstr>
      <vt:lpstr>DEMO</vt:lpstr>
      <vt:lpstr>HOVERS</vt:lpstr>
      <vt:lpstr>IMAGES</vt:lpstr>
      <vt:lpstr>PICTURE ELEMENT</vt:lpstr>
      <vt:lpstr>DEMO</vt:lpstr>
      <vt:lpstr>SRCSET</vt:lpstr>
      <vt:lpstr>DEMO</vt:lpstr>
      <vt:lpstr>BACKGROUND</vt:lpstr>
      <vt:lpstr>DEMO</vt:lpstr>
      <vt:lpstr>RESPONSIVE IMAGES</vt:lpstr>
      <vt:lpstr>RESPONSIVE COLUMNS</vt:lpstr>
      <vt:lpstr>RESPONSIVE COLUMNS</vt:lpstr>
      <vt:lpstr>RESPONSIVE COLUMNS</vt:lpstr>
      <vt:lpstr>RESPONSIVE COLUMNS</vt:lpstr>
      <vt:lpstr>DEMO</vt:lpstr>
      <vt:lpstr>VRAAG JEZELF AF</vt:lpstr>
      <vt:lpstr>COLUMNS VERBERGEN / TONEN</vt:lpstr>
      <vt:lpstr>COLUMNS VERBERGEN</vt:lpstr>
      <vt:lpstr>COLUMNS TONEN</vt:lpstr>
      <vt:lpstr>COLUMNS VERBERGEN</vt:lpstr>
      <vt:lpstr>COLUMNS VERBERGEN</vt:lpstr>
      <vt:lpstr>COLUMNS TONEN</vt:lpstr>
      <vt:lpstr>COLUMNS TONEN</vt:lpstr>
      <vt:lpstr>DEMO</vt:lpstr>
      <vt:lpstr>PUSH, PULL &amp; RESET COLUMNS</vt:lpstr>
      <vt:lpstr>PUSH, PULL &amp; RESET COLUMNS</vt:lpstr>
      <vt:lpstr>PUSH &amp; PULL</vt:lpstr>
      <vt:lpstr>DEMO</vt:lpstr>
      <vt:lpstr>RESPONSIVE COLUMNS</vt:lpstr>
      <vt:lpstr>OFFSET</vt:lpstr>
      <vt:lpstr>DEMO</vt:lpstr>
      <vt:lpstr>OPDRACHT 3 : MAAK DE WEBSITE VOLLEDIG RESPONSIVE</vt:lpstr>
      <vt:lpstr>RESPONSIVE GRID WORKSHOP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267</cp:revision>
  <dcterms:created xsi:type="dcterms:W3CDTF">2014-05-15T18:34:00Z</dcterms:created>
  <dcterms:modified xsi:type="dcterms:W3CDTF">2014-10-23T21:30:48Z</dcterms:modified>
</cp:coreProperties>
</file>